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9"/>
  </p:notesMasterIdLst>
  <p:handoutMasterIdLst>
    <p:handoutMasterId r:id="rId50"/>
  </p:handoutMasterIdLst>
  <p:sldIdLst>
    <p:sldId id="262" r:id="rId5"/>
    <p:sldId id="264" r:id="rId6"/>
    <p:sldId id="265" r:id="rId7"/>
    <p:sldId id="263" r:id="rId8"/>
    <p:sldId id="266" r:id="rId9"/>
    <p:sldId id="272" r:id="rId10"/>
    <p:sldId id="275" r:id="rId11"/>
    <p:sldId id="276" r:id="rId12"/>
    <p:sldId id="270" r:id="rId13"/>
    <p:sldId id="271" r:id="rId14"/>
    <p:sldId id="273" r:id="rId15"/>
    <p:sldId id="278" r:id="rId16"/>
    <p:sldId id="274" r:id="rId17"/>
    <p:sldId id="277" r:id="rId18"/>
    <p:sldId id="280" r:id="rId19"/>
    <p:sldId id="279" r:id="rId20"/>
    <p:sldId id="281" r:id="rId21"/>
    <p:sldId id="311" r:id="rId22"/>
    <p:sldId id="312" r:id="rId23"/>
    <p:sldId id="313" r:id="rId24"/>
    <p:sldId id="314" r:id="rId25"/>
    <p:sldId id="315" r:id="rId26"/>
    <p:sldId id="317" r:id="rId27"/>
    <p:sldId id="318" r:id="rId28"/>
    <p:sldId id="300" r:id="rId29"/>
    <p:sldId id="307" r:id="rId30"/>
    <p:sldId id="304" r:id="rId31"/>
    <p:sldId id="305" r:id="rId32"/>
    <p:sldId id="301" r:id="rId33"/>
    <p:sldId id="302" r:id="rId34"/>
    <p:sldId id="287" r:id="rId35"/>
    <p:sldId id="286" r:id="rId36"/>
    <p:sldId id="296" r:id="rId37"/>
    <p:sldId id="297" r:id="rId38"/>
    <p:sldId id="282" r:id="rId39"/>
    <p:sldId id="283" r:id="rId40"/>
    <p:sldId id="290" r:id="rId41"/>
    <p:sldId id="291" r:id="rId42"/>
    <p:sldId id="309" r:id="rId43"/>
    <p:sldId id="310" r:id="rId44"/>
    <p:sldId id="320" r:id="rId45"/>
    <p:sldId id="321" r:id="rId46"/>
    <p:sldId id="319" r:id="rId47"/>
    <p:sldId id="322" r:id="rId48"/>
  </p:sldIdLst>
  <p:sldSz cx="12192000" cy="6858000"/>
  <p:notesSz cx="6858000" cy="9144000"/>
  <p:defaultTextStyle>
    <a:defPPr rtl="0">
      <a:defRPr lang="el-g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54" autoAdjust="0"/>
    <p:restoredTop sz="94660"/>
  </p:normalViewPr>
  <p:slideViewPr>
    <p:cSldViewPr snapToGrid="0">
      <p:cViewPr varScale="1">
        <p:scale>
          <a:sx n="86" d="100"/>
          <a:sy n="86" d="100"/>
        </p:scale>
        <p:origin x="302" y="58"/>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dirty="0"/>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35ECE69-E1B5-4BC3-A085-E3422B7FC2D9}" type="datetime1">
              <a:rPr lang="el-GR" smtClean="0"/>
              <a:t>5/1/2024</a:t>
            </a:fld>
            <a:endParaRPr lang="el-GR"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dirty="0"/>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38B8688-7032-443B-A932-E8346A356BAA}" type="slidenum">
              <a:rPr lang="el-GR" smtClean="0"/>
              <a:t>‹#›</a:t>
            </a:fld>
            <a:endParaRPr lang="el-GR" dirty="0"/>
          </a:p>
        </p:txBody>
      </p:sp>
    </p:spTree>
    <p:extLst>
      <p:ext uri="{BB962C8B-B14F-4D97-AF65-F5344CB8AC3E}">
        <p14:creationId xmlns:p14="http://schemas.microsoft.com/office/powerpoint/2010/main" val="2981436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noProof="0" dirty="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C0CC527-2058-45C5-81CE-1A4CC03762B0}" type="datetime1">
              <a:rPr lang="el-GR" noProof="0" smtClean="0"/>
              <a:t>5/1/2024</a:t>
            </a:fld>
            <a:endParaRPr lang="el-GR" noProof="0" dirty="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l-GR" noProof="0" dirty="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GR" noProof="0" dirty="0"/>
              <a:t>Κάντε κλικ για επεξεργασία των στυλ κειμένου του υποδείγματος</a:t>
            </a:r>
          </a:p>
          <a:p>
            <a:pPr lvl="1" rtl="0"/>
            <a:r>
              <a:rPr lang="el-GR" noProof="0" dirty="0"/>
              <a:t>Δεύτερου επιπέδου</a:t>
            </a:r>
          </a:p>
          <a:p>
            <a:pPr lvl="2" rtl="0"/>
            <a:r>
              <a:rPr lang="el-GR" noProof="0" dirty="0"/>
              <a:t>Τρίτου επιπέδου</a:t>
            </a:r>
          </a:p>
          <a:p>
            <a:pPr lvl="3" rtl="0"/>
            <a:r>
              <a:rPr lang="el-GR" noProof="0" dirty="0"/>
              <a:t>Τέταρτου επιπέδου</a:t>
            </a:r>
          </a:p>
          <a:p>
            <a:pPr lvl="4" rtl="0"/>
            <a:r>
              <a:rPr lang="el-GR" noProof="0" dirty="0"/>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noProof="0" dirty="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7142BC-A7BD-4276-975D-6351998F7C85}" type="slidenum">
              <a:rPr lang="el-GR" noProof="0" smtClean="0"/>
              <a:t>‹#›</a:t>
            </a:fld>
            <a:endParaRPr lang="el-GR" noProof="0"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017142BC-A7BD-4276-975D-6351998F7C85}" type="slidenum">
              <a:rPr lang="el-GR" smtClean="0"/>
              <a:t>1</a:t>
            </a:fld>
            <a:endParaRPr lang="el-GR" dirty="0"/>
          </a:p>
        </p:txBody>
      </p:sp>
    </p:spTree>
    <p:extLst>
      <p:ext uri="{BB962C8B-B14F-4D97-AF65-F5344CB8AC3E}">
        <p14:creationId xmlns:p14="http://schemas.microsoft.com/office/powerpoint/2010/main" val="309447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7" name="Ορθογώνιο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l-GR" noProof="0"/>
              <a:t>Κάντε κλικ για να επεξεργαστείτε τον τίτλο υποδείγματος</a:t>
            </a:r>
            <a:endParaRPr lang="el-GR" noProof="0" dirty="0"/>
          </a:p>
        </p:txBody>
      </p:sp>
      <p:sp>
        <p:nvSpPr>
          <p:cNvPr id="3" name="Υπότιτλος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l-GR" noProof="0"/>
              <a:t>Κάντε κλικ για να επεξεργαστείτε τον υπότιτλο του υποδείγματος</a:t>
            </a:r>
            <a:endParaRPr lang="el-GR" noProof="0" dirty="0"/>
          </a:p>
        </p:txBody>
      </p:sp>
      <p:sp>
        <p:nvSpPr>
          <p:cNvPr id="4" name="Θέση ημερομηνίας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9C6EF26D-31FB-4AB2-89EE-C9247CB7B6B2}" type="datetime1">
              <a:rPr lang="el-GR" noProof="0" smtClean="0"/>
              <a:t>5/1/2024</a:t>
            </a:fld>
            <a:endParaRPr lang="el-GR" noProof="0" dirty="0"/>
          </a:p>
        </p:txBody>
      </p:sp>
      <p:sp>
        <p:nvSpPr>
          <p:cNvPr id="5" name="Θέση υποσέλιδου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l-GR" noProof="0" dirty="0"/>
          </a:p>
        </p:txBody>
      </p:sp>
      <p:sp>
        <p:nvSpPr>
          <p:cNvPr id="6" name="Θέση αριθμού διαφάνειας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8" name="Ορθογώνιο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Τίτλος 1"/>
          <p:cNvSpPr>
            <a:spLocks noGrp="1"/>
          </p:cNvSpPr>
          <p:nvPr>
            <p:ph type="title"/>
          </p:nvPr>
        </p:nvSpPr>
        <p:spPr>
          <a:xfrm>
            <a:off x="581192" y="702156"/>
            <a:ext cx="11029616" cy="1013800"/>
          </a:xfrm>
        </p:spPr>
        <p:txBody>
          <a:bodyPr rtlCol="0"/>
          <a:lstStyle/>
          <a:p>
            <a:pPr rtl="0"/>
            <a:r>
              <a:rPr lang="el-GR" noProof="0"/>
              <a:t>Κάντε κλικ για να επεξεργαστείτε τον τίτλο υποδείγματος</a:t>
            </a:r>
            <a:endParaRPr lang="el-GR" noProof="0" dirty="0"/>
          </a:p>
        </p:txBody>
      </p:sp>
      <p:sp>
        <p:nvSpPr>
          <p:cNvPr id="3" name="Σύμβολο κράτησης θέσης κατακόρυφου κειμένου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4" name="Θέση ημερομηνίας 3"/>
          <p:cNvSpPr>
            <a:spLocks noGrp="1"/>
          </p:cNvSpPr>
          <p:nvPr>
            <p:ph type="dt" sz="half" idx="10"/>
          </p:nvPr>
        </p:nvSpPr>
        <p:spPr/>
        <p:txBody>
          <a:bodyPr rtlCol="0"/>
          <a:lstStyle/>
          <a:p>
            <a:pPr rtl="0"/>
            <a:fld id="{D0E08C20-ABBA-440C-AD46-3B5145B1C776}" type="datetime1">
              <a:rPr lang="el-GR" noProof="0" smtClean="0"/>
              <a:t>5/1/2024</a:t>
            </a:fld>
            <a:endParaRPr lang="el-GR" noProof="0" dirty="0"/>
          </a:p>
        </p:txBody>
      </p:sp>
      <p:sp>
        <p:nvSpPr>
          <p:cNvPr id="5" name="Θέση υποσέλιδου 4"/>
          <p:cNvSpPr>
            <a:spLocks noGrp="1"/>
          </p:cNvSpPr>
          <p:nvPr>
            <p:ph type="ftr" sz="quarter" idx="11"/>
          </p:nvPr>
        </p:nvSpPr>
        <p:spPr/>
        <p:txBody>
          <a:bodyPr rtlCol="0"/>
          <a:lstStyle/>
          <a:p>
            <a:pPr rtl="0"/>
            <a:endParaRPr lang="el-GR" noProof="0" dirty="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7" name="Ορθογώνιο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Κατακόρυφος τίτλος 1"/>
          <p:cNvSpPr>
            <a:spLocks noGrp="1"/>
          </p:cNvSpPr>
          <p:nvPr>
            <p:ph type="title" orient="vert"/>
          </p:nvPr>
        </p:nvSpPr>
        <p:spPr>
          <a:xfrm>
            <a:off x="8839201" y="675726"/>
            <a:ext cx="2004164" cy="5183073"/>
          </a:xfrm>
        </p:spPr>
        <p:txBody>
          <a:bodyPr vert="eaVert" rtlCol="0"/>
          <a:lstStyle/>
          <a:p>
            <a:pPr rtl="0"/>
            <a:r>
              <a:rPr lang="el-GR" noProof="0"/>
              <a:t>Κάντε κλικ για να επεξεργαστείτε τον τίτλο υποδείγματος</a:t>
            </a:r>
            <a:endParaRPr lang="el-GR" noProof="0" dirty="0"/>
          </a:p>
        </p:txBody>
      </p:sp>
      <p:sp>
        <p:nvSpPr>
          <p:cNvPr id="3" name="Σύμβολο κράτησης θέσης κατακόρυφου κειμένου 2"/>
          <p:cNvSpPr>
            <a:spLocks noGrp="1"/>
          </p:cNvSpPr>
          <p:nvPr>
            <p:ph type="body" orient="vert" idx="1"/>
          </p:nvPr>
        </p:nvSpPr>
        <p:spPr>
          <a:xfrm>
            <a:off x="774923" y="675726"/>
            <a:ext cx="7896279" cy="5183073"/>
          </a:xfrm>
        </p:spPr>
        <p:txBody>
          <a:bodyPr vert="eaVert" rtlCol="0" anchor="t"/>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4" name="Θέση ημερομηνίας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F923507C-A43F-4B0B-8D7A-153578F61499}" type="datetime1">
              <a:rPr lang="el-GR" noProof="0" smtClean="0"/>
              <a:t>5/1/2024</a:t>
            </a:fld>
            <a:endParaRPr lang="el-GR" noProof="0" dirty="0"/>
          </a:p>
        </p:txBody>
      </p:sp>
      <p:sp>
        <p:nvSpPr>
          <p:cNvPr id="5" name="Θέση υποσέλιδου 4"/>
          <p:cNvSpPr>
            <a:spLocks noGrp="1"/>
          </p:cNvSpPr>
          <p:nvPr>
            <p:ph type="ftr" sz="quarter" idx="11"/>
          </p:nvPr>
        </p:nvSpPr>
        <p:spPr>
          <a:xfrm>
            <a:off x="774923" y="5951811"/>
            <a:ext cx="7896279" cy="365125"/>
          </a:xfrm>
        </p:spPr>
        <p:txBody>
          <a:bodyPr rtlCol="0"/>
          <a:lstStyle/>
          <a:p>
            <a:pPr rtl="0"/>
            <a:endParaRPr lang="el-GR" noProof="0" dirty="0"/>
          </a:p>
        </p:txBody>
      </p:sp>
      <p:sp>
        <p:nvSpPr>
          <p:cNvPr id="6" name="Θέση αριθμού διαφάνειας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7" name="Ορθογώνιο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p:nvPr>
        </p:nvSpPr>
        <p:spPr>
          <a:xfrm>
            <a:off x="581192" y="702156"/>
            <a:ext cx="11029616" cy="1013800"/>
          </a:xfrm>
        </p:spPr>
        <p:txBody>
          <a:bodyPr rtlCol="0"/>
          <a:lstStyle/>
          <a:p>
            <a:pPr rtl="0"/>
            <a:r>
              <a:rPr lang="el-GR" noProof="0"/>
              <a:t>Κάντε κλικ για να επεξεργαστείτε τον τίτλο υποδείγματος</a:t>
            </a:r>
            <a:endParaRPr lang="el-GR" noProof="0" dirty="0"/>
          </a:p>
        </p:txBody>
      </p:sp>
      <p:sp>
        <p:nvSpPr>
          <p:cNvPr id="3" name="Θέση περιεχομένου 2"/>
          <p:cNvSpPr>
            <a:spLocks noGrp="1"/>
          </p:cNvSpPr>
          <p:nvPr>
            <p:ph idx="1"/>
          </p:nvPr>
        </p:nvSpPr>
        <p:spPr>
          <a:xfrm>
            <a:off x="581192" y="2180496"/>
            <a:ext cx="11029615" cy="3678303"/>
          </a:xfrm>
        </p:spPr>
        <p:txBody>
          <a:bodyPr rtlCol="0"/>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4" name="Θέση ημερομηνίας 3"/>
          <p:cNvSpPr>
            <a:spLocks noGrp="1"/>
          </p:cNvSpPr>
          <p:nvPr>
            <p:ph type="dt" sz="half" idx="10"/>
          </p:nvPr>
        </p:nvSpPr>
        <p:spPr/>
        <p:txBody>
          <a:bodyPr rtlCol="0"/>
          <a:lstStyle/>
          <a:p>
            <a:pPr rtl="0"/>
            <a:fld id="{1BE4240B-CEE1-4EAF-9EA6-10A303095030}" type="datetime1">
              <a:rPr lang="el-GR" noProof="0" smtClean="0"/>
              <a:t>5/1/2024</a:t>
            </a:fld>
            <a:endParaRPr lang="el-GR" noProof="0" dirty="0"/>
          </a:p>
        </p:txBody>
      </p:sp>
      <p:sp>
        <p:nvSpPr>
          <p:cNvPr id="5" name="Θέση υποσέλιδου 4"/>
          <p:cNvSpPr>
            <a:spLocks noGrp="1"/>
          </p:cNvSpPr>
          <p:nvPr>
            <p:ph type="ftr" sz="quarter" idx="11"/>
          </p:nvPr>
        </p:nvSpPr>
        <p:spPr/>
        <p:txBody>
          <a:bodyPr rtlCol="0"/>
          <a:lstStyle/>
          <a:p>
            <a:pPr rtl="0"/>
            <a:endParaRPr lang="el-GR" noProof="0" dirty="0"/>
          </a:p>
        </p:txBody>
      </p:sp>
      <p:sp>
        <p:nvSpPr>
          <p:cNvPr id="6" name="Θέση αριθμού διαφάνειας 5"/>
          <p:cNvSpPr>
            <a:spLocks noGrp="1"/>
          </p:cNvSpPr>
          <p:nvPr>
            <p:ph type="sldNum" sz="quarter" idx="12"/>
          </p:nvPr>
        </p:nvSpPr>
        <p:spPr>
          <a:xfrm>
            <a:off x="10558300" y="5956137"/>
            <a:ext cx="1052508" cy="365125"/>
          </a:xfrm>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8" name="Ορθογώνιο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l-GR" noProof="0"/>
              <a:t>Κάντε κλικ για να επεξεργαστείτε τον τίτλο υποδείγματος</a:t>
            </a:r>
            <a:endParaRPr lang="el-GR" noProof="0" dirty="0"/>
          </a:p>
        </p:txBody>
      </p:sp>
      <p:sp>
        <p:nvSpPr>
          <p:cNvPr id="3" name="Θέση κειμένου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Στυλ κειμένου υποδείγματος</a:t>
            </a:r>
          </a:p>
        </p:txBody>
      </p:sp>
      <p:sp>
        <p:nvSpPr>
          <p:cNvPr id="4" name="Θέση ημερομηνίας 3"/>
          <p:cNvSpPr>
            <a:spLocks noGrp="1"/>
          </p:cNvSpPr>
          <p:nvPr>
            <p:ph type="dt" sz="half" idx="10"/>
          </p:nvPr>
        </p:nvSpPr>
        <p:spPr/>
        <p:txBody>
          <a:bodyPr rtlCol="0"/>
          <a:lstStyle>
            <a:lvl1pPr>
              <a:defRPr>
                <a:solidFill>
                  <a:schemeClr val="accent1">
                    <a:lumMod val="75000"/>
                    <a:lumOff val="25000"/>
                  </a:schemeClr>
                </a:solidFill>
              </a:defRPr>
            </a:lvl1pPr>
          </a:lstStyle>
          <a:p>
            <a:pPr rtl="0"/>
            <a:fld id="{FB58B28E-2623-4269-917B-BEF5841EB0CA}" type="datetime1">
              <a:rPr lang="el-GR" noProof="0" smtClean="0"/>
              <a:t>5/1/2024</a:t>
            </a:fld>
            <a:endParaRPr lang="el-GR" noProof="0" dirty="0"/>
          </a:p>
        </p:txBody>
      </p:sp>
      <p:sp>
        <p:nvSpPr>
          <p:cNvPr id="5" name="Θέση υποσέλιδου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l-GR" noProof="0" dirty="0"/>
          </a:p>
        </p:txBody>
      </p:sp>
      <p:sp>
        <p:nvSpPr>
          <p:cNvPr id="6" name="Θέση αριθμού διαφάνειας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Ορθογώνιο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p:nvPr>
        </p:nvSpPr>
        <p:spPr>
          <a:xfrm>
            <a:off x="581193" y="729658"/>
            <a:ext cx="11029616" cy="988332"/>
          </a:xfrm>
        </p:spPr>
        <p:txBody>
          <a:bodyPr rtlCol="0"/>
          <a:lstStyle/>
          <a:p>
            <a:pPr rtl="0"/>
            <a:r>
              <a:rPr lang="el-GR" noProof="0"/>
              <a:t>Κάντε κλικ για να επεξεργαστείτε τον τίτλο υποδείγματος</a:t>
            </a:r>
            <a:endParaRPr lang="el-GR" noProof="0" dirty="0"/>
          </a:p>
        </p:txBody>
      </p:sp>
      <p:sp>
        <p:nvSpPr>
          <p:cNvPr id="3" name="Θέση περιεχομένου 2"/>
          <p:cNvSpPr>
            <a:spLocks noGrp="1"/>
          </p:cNvSpPr>
          <p:nvPr>
            <p:ph sz="half" idx="1"/>
          </p:nvPr>
        </p:nvSpPr>
        <p:spPr>
          <a:xfrm>
            <a:off x="581193" y="2228003"/>
            <a:ext cx="5422390" cy="3633047"/>
          </a:xfrm>
        </p:spPr>
        <p:txBody>
          <a:bodyPr rtlCol="0">
            <a:normAutofit/>
          </a:bodyPr>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4" name="Θέση περιεχομένου 3"/>
          <p:cNvSpPr>
            <a:spLocks noGrp="1"/>
          </p:cNvSpPr>
          <p:nvPr>
            <p:ph sz="half" idx="2"/>
          </p:nvPr>
        </p:nvSpPr>
        <p:spPr>
          <a:xfrm>
            <a:off x="6188417" y="2228003"/>
            <a:ext cx="5422392" cy="3633047"/>
          </a:xfrm>
        </p:spPr>
        <p:txBody>
          <a:bodyPr rtlCol="0">
            <a:normAutofit/>
          </a:bodyPr>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5" name="Θέση ημερομηνίας 4"/>
          <p:cNvSpPr>
            <a:spLocks noGrp="1"/>
          </p:cNvSpPr>
          <p:nvPr>
            <p:ph type="dt" sz="half" idx="10"/>
          </p:nvPr>
        </p:nvSpPr>
        <p:spPr/>
        <p:txBody>
          <a:bodyPr rtlCol="0"/>
          <a:lstStyle/>
          <a:p>
            <a:pPr rtl="0"/>
            <a:fld id="{2358F354-24F8-4BAD-BC4B-41BEF594D336}" type="datetime1">
              <a:rPr lang="el-GR" noProof="0" smtClean="0"/>
              <a:t>5/1/2024</a:t>
            </a:fld>
            <a:endParaRPr lang="el-GR" noProof="0" dirty="0"/>
          </a:p>
        </p:txBody>
      </p:sp>
      <p:sp>
        <p:nvSpPr>
          <p:cNvPr id="6" name="Θέση υποσέλιδου 5"/>
          <p:cNvSpPr>
            <a:spLocks noGrp="1"/>
          </p:cNvSpPr>
          <p:nvPr>
            <p:ph type="ftr" sz="quarter" idx="11"/>
          </p:nvPr>
        </p:nvSpPr>
        <p:spPr/>
        <p:txBody>
          <a:bodyPr rtlCol="0"/>
          <a:lstStyle/>
          <a:p>
            <a:pPr rtl="0"/>
            <a:endParaRPr lang="el-GR" noProof="0" dirty="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1" name="Ορθογώνιο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Τίτλος 1"/>
          <p:cNvSpPr>
            <a:spLocks noGrp="1"/>
          </p:cNvSpPr>
          <p:nvPr>
            <p:ph type="title"/>
          </p:nvPr>
        </p:nvSpPr>
        <p:spPr>
          <a:xfrm>
            <a:off x="581193" y="729658"/>
            <a:ext cx="11029616" cy="988332"/>
          </a:xfrm>
        </p:spPr>
        <p:txBody>
          <a:bodyPr rtlCol="0"/>
          <a:lstStyle/>
          <a:p>
            <a:pPr rtl="0"/>
            <a:r>
              <a:rPr lang="el-GR" noProof="0"/>
              <a:t>Κάντε κλικ για να επεξεργαστείτε τον τίτλο υποδείγματος</a:t>
            </a:r>
            <a:endParaRPr lang="el-GR" noProof="0" dirty="0"/>
          </a:p>
        </p:txBody>
      </p:sp>
      <p:sp>
        <p:nvSpPr>
          <p:cNvPr id="3" name="Θέση κειμένου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noProof="0"/>
              <a:t>Στυλ κειμένου υποδείγματος</a:t>
            </a:r>
          </a:p>
        </p:txBody>
      </p:sp>
      <p:sp>
        <p:nvSpPr>
          <p:cNvPr id="4" name="Θέση περιεχομένου 3"/>
          <p:cNvSpPr>
            <a:spLocks noGrp="1"/>
          </p:cNvSpPr>
          <p:nvPr>
            <p:ph sz="half" idx="2"/>
          </p:nvPr>
        </p:nvSpPr>
        <p:spPr>
          <a:xfrm>
            <a:off x="581194" y="2926052"/>
            <a:ext cx="5393100" cy="2934999"/>
          </a:xfrm>
        </p:spPr>
        <p:txBody>
          <a:bodyPr rtlCol="0" anchor="t">
            <a:normAutofit/>
          </a:bodyPr>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5" name="Θέση κειμένου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noProof="0"/>
              <a:t>Στυλ κειμένου υποδείγματος</a:t>
            </a:r>
          </a:p>
        </p:txBody>
      </p:sp>
      <p:sp>
        <p:nvSpPr>
          <p:cNvPr id="6" name="Θέση περιεχομένου 5"/>
          <p:cNvSpPr>
            <a:spLocks noGrp="1"/>
          </p:cNvSpPr>
          <p:nvPr>
            <p:ph sz="quarter" idx="4"/>
          </p:nvPr>
        </p:nvSpPr>
        <p:spPr>
          <a:xfrm>
            <a:off x="6217709" y="2926052"/>
            <a:ext cx="5393100" cy="2934999"/>
          </a:xfrm>
        </p:spPr>
        <p:txBody>
          <a:bodyPr rtlCol="0" anchor="t">
            <a:normAutofit/>
          </a:bodyPr>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7" name="Θέση ημερομηνίας 6"/>
          <p:cNvSpPr>
            <a:spLocks noGrp="1"/>
          </p:cNvSpPr>
          <p:nvPr>
            <p:ph type="dt" sz="half" idx="10"/>
          </p:nvPr>
        </p:nvSpPr>
        <p:spPr/>
        <p:txBody>
          <a:bodyPr rtlCol="0"/>
          <a:lstStyle/>
          <a:p>
            <a:pPr rtl="0"/>
            <a:fld id="{E45BF79F-66CB-4BF4-A9AC-9F9EEA40E0AC}" type="datetime1">
              <a:rPr lang="el-GR" noProof="0" smtClean="0"/>
              <a:t>5/1/2024</a:t>
            </a:fld>
            <a:endParaRPr lang="el-GR" noProof="0" dirty="0"/>
          </a:p>
        </p:txBody>
      </p:sp>
      <p:sp>
        <p:nvSpPr>
          <p:cNvPr id="8" name="Θέση υποσέλιδου 7"/>
          <p:cNvSpPr>
            <a:spLocks noGrp="1"/>
          </p:cNvSpPr>
          <p:nvPr>
            <p:ph type="ftr" sz="quarter" idx="11"/>
          </p:nvPr>
        </p:nvSpPr>
        <p:spPr/>
        <p:txBody>
          <a:bodyPr rtlCol="0"/>
          <a:lstStyle/>
          <a:p>
            <a:pPr rtl="0"/>
            <a:endParaRPr lang="el-GR" noProof="0" dirty="0"/>
          </a:p>
        </p:txBody>
      </p:sp>
      <p:sp>
        <p:nvSpPr>
          <p:cNvPr id="9" name="Θέση αριθμού διαφάνειας 8"/>
          <p:cNvSpPr>
            <a:spLocks noGrp="1"/>
          </p:cNvSpPr>
          <p:nvPr>
            <p:ph type="sldNum" sz="quarter" idx="12"/>
          </p:nvPr>
        </p:nvSpPr>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7" name="Ορθογώνιο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Τίτλος 1"/>
          <p:cNvSpPr>
            <a:spLocks noGrp="1"/>
          </p:cNvSpPr>
          <p:nvPr>
            <p:ph type="title"/>
          </p:nvPr>
        </p:nvSpPr>
        <p:spPr>
          <a:xfrm>
            <a:off x="575894" y="729658"/>
            <a:ext cx="11029616" cy="988332"/>
          </a:xfrm>
        </p:spPr>
        <p:txBody>
          <a:bodyPr rtlCol="0"/>
          <a:lstStyle/>
          <a:p>
            <a:pPr rtl="0"/>
            <a:r>
              <a:rPr lang="el-GR" noProof="0"/>
              <a:t>Κάντε κλικ για να επεξεργαστείτε τον τίτλο υποδείγματος</a:t>
            </a:r>
            <a:endParaRPr lang="el-GR" noProof="0" dirty="0"/>
          </a:p>
        </p:txBody>
      </p:sp>
      <p:sp>
        <p:nvSpPr>
          <p:cNvPr id="3" name="Θέση ημερομηνίας 2"/>
          <p:cNvSpPr>
            <a:spLocks noGrp="1"/>
          </p:cNvSpPr>
          <p:nvPr>
            <p:ph type="dt" sz="half" idx="10"/>
          </p:nvPr>
        </p:nvSpPr>
        <p:spPr/>
        <p:txBody>
          <a:bodyPr rtlCol="0"/>
          <a:lstStyle/>
          <a:p>
            <a:pPr rtl="0"/>
            <a:fld id="{C6F11DDA-96C2-456F-8A6C-061ADE8773F4}" type="datetime1">
              <a:rPr lang="el-GR" noProof="0" smtClean="0"/>
              <a:t>5/1/2024</a:t>
            </a:fld>
            <a:endParaRPr lang="el-GR" noProof="0" dirty="0"/>
          </a:p>
        </p:txBody>
      </p:sp>
      <p:sp>
        <p:nvSpPr>
          <p:cNvPr id="4" name="Θέση υποσέλιδου 3"/>
          <p:cNvSpPr>
            <a:spLocks noGrp="1"/>
          </p:cNvSpPr>
          <p:nvPr>
            <p:ph type="ftr" sz="quarter" idx="11"/>
          </p:nvPr>
        </p:nvSpPr>
        <p:spPr/>
        <p:txBody>
          <a:bodyPr rtlCol="0"/>
          <a:lstStyle/>
          <a:p>
            <a:pPr rtl="0"/>
            <a:endParaRPr lang="el-GR" noProof="0" dirty="0"/>
          </a:p>
        </p:txBody>
      </p:sp>
      <p:sp>
        <p:nvSpPr>
          <p:cNvPr id="5" name="Θέση αριθμού διαφάνειας 4"/>
          <p:cNvSpPr>
            <a:spLocks noGrp="1"/>
          </p:cNvSpPr>
          <p:nvPr>
            <p:ph type="sldNum" sz="quarter" idx="12"/>
          </p:nvPr>
        </p:nvSpPr>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rtlCol="0"/>
          <a:lstStyle/>
          <a:p>
            <a:pPr rtl="0"/>
            <a:fld id="{76A95BCA-F2AF-4DEF-AF50-066721697078}" type="datetime1">
              <a:rPr lang="el-GR" noProof="0" smtClean="0"/>
              <a:t>5/1/2024</a:t>
            </a:fld>
            <a:endParaRPr lang="el-GR" noProof="0" dirty="0"/>
          </a:p>
        </p:txBody>
      </p:sp>
      <p:sp>
        <p:nvSpPr>
          <p:cNvPr id="3" name="Θέση υποσέλιδου 2"/>
          <p:cNvSpPr>
            <a:spLocks noGrp="1"/>
          </p:cNvSpPr>
          <p:nvPr>
            <p:ph type="ftr" sz="quarter" idx="11"/>
          </p:nvPr>
        </p:nvSpPr>
        <p:spPr/>
        <p:txBody>
          <a:bodyPr rtlCol="0"/>
          <a:lstStyle/>
          <a:p>
            <a:pPr rtl="0"/>
            <a:endParaRPr lang="el-GR" noProof="0" dirty="0"/>
          </a:p>
        </p:txBody>
      </p:sp>
      <p:sp>
        <p:nvSpPr>
          <p:cNvPr id="4" name="Θέση αριθμού διαφάνειας 3"/>
          <p:cNvSpPr>
            <a:spLocks noGrp="1"/>
          </p:cNvSpPr>
          <p:nvPr>
            <p:ph type="sldNum" sz="quarter" idx="12"/>
          </p:nvPr>
        </p:nvSpPr>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9" name="Ορθογώνιο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l-GR" noProof="0"/>
              <a:t>Κάντε κλικ για να επεξεργαστείτε τον τίτλο υποδείγματος</a:t>
            </a:r>
            <a:endParaRPr lang="el-GR" noProof="0" dirty="0"/>
          </a:p>
        </p:txBody>
      </p:sp>
      <p:sp>
        <p:nvSpPr>
          <p:cNvPr id="3" name="Θέση περιεχομένου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l-GR" noProof="0"/>
              <a:t>Στυλ κειμένου υποδείγματος</a:t>
            </a:r>
          </a:p>
          <a:p>
            <a:pPr lvl="1" rtl="0"/>
            <a:r>
              <a:rPr lang="el-GR" noProof="0"/>
              <a:t>Δεύτερο επίπεδο</a:t>
            </a:r>
          </a:p>
          <a:p>
            <a:pPr lvl="2" rtl="0"/>
            <a:r>
              <a:rPr lang="el-GR" noProof="0"/>
              <a:t>Τρίτο επίπεδο</a:t>
            </a:r>
          </a:p>
          <a:p>
            <a:pPr lvl="3" rtl="0"/>
            <a:r>
              <a:rPr lang="el-GR" noProof="0"/>
              <a:t>Τέταρτο επίπεδο</a:t>
            </a:r>
          </a:p>
          <a:p>
            <a:pPr lvl="4" rtl="0"/>
            <a:r>
              <a:rPr lang="el-GR" noProof="0"/>
              <a:t>Πέμπτο επίπεδο</a:t>
            </a:r>
            <a:endParaRPr lang="el-GR" noProof="0" dirty="0"/>
          </a:p>
        </p:txBody>
      </p:sp>
      <p:sp>
        <p:nvSpPr>
          <p:cNvPr id="4" name="Θέση κειμένου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Στυλ κειμένου υποδείγματος</a:t>
            </a:r>
          </a:p>
        </p:txBody>
      </p:sp>
      <p:sp>
        <p:nvSpPr>
          <p:cNvPr id="5" name="Θέση ημερομηνίας 4"/>
          <p:cNvSpPr>
            <a:spLocks noGrp="1"/>
          </p:cNvSpPr>
          <p:nvPr>
            <p:ph type="dt" sz="half" idx="10"/>
          </p:nvPr>
        </p:nvSpPr>
        <p:spPr/>
        <p:txBody>
          <a:bodyPr rtlCol="0"/>
          <a:lstStyle>
            <a:lvl1pPr>
              <a:defRPr>
                <a:solidFill>
                  <a:schemeClr val="accent1">
                    <a:lumMod val="75000"/>
                    <a:lumOff val="25000"/>
                  </a:schemeClr>
                </a:solidFill>
              </a:defRPr>
            </a:lvl1pPr>
          </a:lstStyle>
          <a:p>
            <a:pPr rtl="0"/>
            <a:fld id="{3C18378D-62E8-4772-B5F9-328BA464C8EB}" type="datetime1">
              <a:rPr lang="el-GR" noProof="0" smtClean="0"/>
              <a:t>5/1/2024</a:t>
            </a:fld>
            <a:endParaRPr lang="el-GR" noProof="0" dirty="0"/>
          </a:p>
        </p:txBody>
      </p:sp>
      <p:sp>
        <p:nvSpPr>
          <p:cNvPr id="6" name="Θέση υποσέλιδου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l-GR" noProof="0" dirty="0"/>
          </a:p>
        </p:txBody>
      </p:sp>
      <p:sp>
        <p:nvSpPr>
          <p:cNvPr id="7" name="Θέση αριθμού διαφάνειας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l-GR" noProof="0"/>
              <a:t>Κάντε κλικ για να επεξεργαστείτε τον τίτλο υποδείγματος</a:t>
            </a:r>
            <a:endParaRPr lang="el-GR" noProof="0" dirty="0"/>
          </a:p>
        </p:txBody>
      </p:sp>
      <p:sp>
        <p:nvSpPr>
          <p:cNvPr id="3" name="Θέση εικόνας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noProof="0" dirty="0"/>
              <a:t>Κάντε κλικ στο εικονίδιο για να προσθέσετε εικόνα</a:t>
            </a:r>
          </a:p>
        </p:txBody>
      </p:sp>
      <p:sp>
        <p:nvSpPr>
          <p:cNvPr id="4" name="Θέση κειμένου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Στυλ κειμένου υποδείγματος</a:t>
            </a:r>
          </a:p>
        </p:txBody>
      </p:sp>
      <p:sp>
        <p:nvSpPr>
          <p:cNvPr id="5" name="Θέση ημερομηνίας 4"/>
          <p:cNvSpPr>
            <a:spLocks noGrp="1"/>
          </p:cNvSpPr>
          <p:nvPr>
            <p:ph type="dt" sz="half" idx="10"/>
          </p:nvPr>
        </p:nvSpPr>
        <p:spPr/>
        <p:txBody>
          <a:bodyPr rtlCol="0"/>
          <a:lstStyle/>
          <a:p>
            <a:pPr rtl="0"/>
            <a:fld id="{07D183D8-81F1-4C3E-BF53-6CBA644C610F}" type="datetime1">
              <a:rPr lang="el-GR" noProof="0" smtClean="0"/>
              <a:t>5/1/2024</a:t>
            </a:fld>
            <a:endParaRPr lang="el-GR" noProof="0" dirty="0"/>
          </a:p>
        </p:txBody>
      </p:sp>
      <p:sp>
        <p:nvSpPr>
          <p:cNvPr id="6" name="Θέση υποσέλιδου 5"/>
          <p:cNvSpPr>
            <a:spLocks noGrp="1"/>
          </p:cNvSpPr>
          <p:nvPr>
            <p:ph type="ftr" sz="quarter" idx="11"/>
          </p:nvPr>
        </p:nvSpPr>
        <p:spPr/>
        <p:txBody>
          <a:bodyPr rtlCol="0"/>
          <a:lstStyle/>
          <a:p>
            <a:pPr rtl="0"/>
            <a:endParaRPr lang="el-GR" noProof="0" dirty="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a:t>‹#›</a:t>
            </a:fld>
            <a:endParaRPr lang="el-G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l-GR" noProof="0" dirty="0"/>
              <a:t>Κάντε κλικ για να επεξεργαστείτε το Στυλ κύριου τίτλου</a:t>
            </a:r>
          </a:p>
        </p:txBody>
      </p:sp>
      <p:sp>
        <p:nvSpPr>
          <p:cNvPr id="3" name="Θέση κειμένου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l-GR" noProof="0" dirty="0"/>
              <a:t>Κάντε κλικ για επεξεργασία των στυλ κειμένου του υποδείγματος</a:t>
            </a:r>
          </a:p>
          <a:p>
            <a:pPr lvl="1" rtl="0"/>
            <a:r>
              <a:rPr lang="el-GR" noProof="0" dirty="0"/>
              <a:t>Δεύτερου επιπέδου</a:t>
            </a:r>
          </a:p>
          <a:p>
            <a:pPr lvl="2" rtl="0"/>
            <a:r>
              <a:rPr lang="el-GR" noProof="0" dirty="0"/>
              <a:t>Τρίτου επιπέδου</a:t>
            </a:r>
          </a:p>
          <a:p>
            <a:pPr lvl="3" rtl="0"/>
            <a:r>
              <a:rPr lang="el-GR" noProof="0" dirty="0"/>
              <a:t>Τέταρτου επιπέδου</a:t>
            </a:r>
          </a:p>
          <a:p>
            <a:pPr lvl="4" rtl="0"/>
            <a:r>
              <a:rPr lang="el-GR" noProof="0" dirty="0"/>
              <a:t>Πέμπτου επιπέδου</a:t>
            </a:r>
          </a:p>
        </p:txBody>
      </p:sp>
      <p:sp>
        <p:nvSpPr>
          <p:cNvPr id="4" name="Θέση ημερομηνίας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7604FFD3-7A5D-4B85-A9EC-96A5A7193242}" type="datetime1">
              <a:rPr lang="el-GR" noProof="0" smtClean="0"/>
              <a:t>5/1/2024</a:t>
            </a:fld>
            <a:endParaRPr lang="el-GR" noProof="0" dirty="0"/>
          </a:p>
        </p:txBody>
      </p:sp>
      <p:sp>
        <p:nvSpPr>
          <p:cNvPr id="5" name="Θέση υποσέλιδου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Calibri" panose="020F0502020204030204" pitchFamily="34" charset="0"/>
              </a:defRPr>
            </a:lvl1pPr>
          </a:lstStyle>
          <a:p>
            <a:endParaRPr lang="el-GR" noProof="0" dirty="0"/>
          </a:p>
        </p:txBody>
      </p:sp>
      <p:sp>
        <p:nvSpPr>
          <p:cNvPr id="6" name="Θέση αριθμού διαφάνειας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D57F1E4F-1CFF-5643-939E-217C01CDF565}" type="slidenum">
              <a:rPr lang="el-GR" noProof="0" smtClean="0"/>
              <a:pPr/>
              <a:t>‹#›</a:t>
            </a:fld>
            <a:endParaRPr lang="el-GR" noProof="0" dirty="0"/>
          </a:p>
        </p:txBody>
      </p:sp>
      <p:sp>
        <p:nvSpPr>
          <p:cNvPr id="9" name="Ορθογώνιο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Ορθογώνιο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Ορθογώνιο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Calibri" panose="020F0502020204030204" pitchFamily="34" charset="0"/>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Calibri" panose="020F0502020204030204" pitchFamily="34" charset="0"/>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Ορθογώνιο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latin typeface="Calibri" panose="020F0502020204030204" pitchFamily="34" charset="0"/>
            </a:endParaRPr>
          </a:p>
        </p:txBody>
      </p:sp>
      <p:pic>
        <p:nvPicPr>
          <p:cNvPr id="37" name="Εικόνα 36" descr="Ψηφιακές παραστάσεις πλακέτας κυκλώματος με αριθμούς και γραμμές">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l="10509"/>
          <a:stretch/>
        </p:blipFill>
        <p:spPr>
          <a:xfrm>
            <a:off x="446534" y="723899"/>
            <a:ext cx="7498616" cy="5676901"/>
          </a:xfrm>
          <a:prstGeom prst="rect">
            <a:avLst/>
          </a:prstGeom>
        </p:spPr>
      </p:pic>
      <p:sp>
        <p:nvSpPr>
          <p:cNvPr id="56" name="Ορθογώνιο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dirty="0"/>
          </a:p>
        </p:txBody>
      </p:sp>
      <p:sp>
        <p:nvSpPr>
          <p:cNvPr id="2" name="Τίτλος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2085869"/>
          </a:xfrm>
        </p:spPr>
        <p:txBody>
          <a:bodyPr rtlCol="0">
            <a:normAutofit/>
          </a:bodyPr>
          <a:lstStyle/>
          <a:p>
            <a:r>
              <a:rPr lang="en-US" dirty="0">
                <a:solidFill>
                  <a:srgbClr val="FFFFFF"/>
                </a:solidFill>
              </a:rPr>
              <a:t>Pattern recognition</a:t>
            </a:r>
            <a:endParaRPr lang="el-GR" dirty="0">
              <a:solidFill>
                <a:srgbClr val="FFFFFF"/>
              </a:solidFill>
            </a:endParaRPr>
          </a:p>
        </p:txBody>
      </p:sp>
      <p:sp>
        <p:nvSpPr>
          <p:cNvPr id="3" name="Υπότιτλος 2">
            <a:extLst>
              <a:ext uri="{FF2B5EF4-FFF2-40B4-BE49-F238E27FC236}">
                <a16:creationId xmlns:a16="http://schemas.microsoft.com/office/drawing/2014/main" id="{1B3254AA-54D7-42C3-86C1-E80F6DF9CA03}"/>
              </a:ext>
            </a:extLst>
          </p:cNvPr>
          <p:cNvSpPr>
            <a:spLocks noGrp="1"/>
          </p:cNvSpPr>
          <p:nvPr>
            <p:ph type="subTitle" idx="1"/>
          </p:nvPr>
        </p:nvSpPr>
        <p:spPr>
          <a:xfrm>
            <a:off x="8296275" y="3505095"/>
            <a:ext cx="3081576" cy="1733655"/>
          </a:xfrm>
        </p:spPr>
        <p:txBody>
          <a:bodyPr rtlCol="0">
            <a:normAutofit/>
          </a:bodyPr>
          <a:lstStyle/>
          <a:p>
            <a:pPr rtl="0"/>
            <a:r>
              <a:rPr lang="en-US" dirty="0">
                <a:solidFill>
                  <a:srgbClr val="EBEBEB"/>
                </a:solidFill>
              </a:rPr>
              <a:t>Fall 2023</a:t>
            </a:r>
          </a:p>
          <a:p>
            <a:pPr rtl="0"/>
            <a:endParaRPr lang="el-GR" dirty="0">
              <a:solidFill>
                <a:srgbClr val="EBEBEB"/>
              </a:solidFill>
            </a:endParaRPr>
          </a:p>
        </p:txBody>
      </p:sp>
      <p:grpSp>
        <p:nvGrpSpPr>
          <p:cNvPr id="58" name="Ομάδα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Ορθογώνιο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dirty="0"/>
            </a:p>
          </p:txBody>
        </p:sp>
        <p:sp>
          <p:nvSpPr>
            <p:cNvPr id="60" name="Ορθογώνιο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dirty="0"/>
            </a:p>
          </p:txBody>
        </p:sp>
        <p:sp>
          <p:nvSpPr>
            <p:cNvPr id="61" name="Ορθογώνιο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dirty="0"/>
            </a:p>
          </p:txBody>
        </p:sp>
      </p:grpSp>
      <p:sp>
        <p:nvSpPr>
          <p:cNvPr id="4" name="TextBox 3">
            <a:extLst>
              <a:ext uri="{FF2B5EF4-FFF2-40B4-BE49-F238E27FC236}">
                <a16:creationId xmlns:a16="http://schemas.microsoft.com/office/drawing/2014/main" id="{BCCC1711-173C-D767-D22D-906FBED96F6F}"/>
              </a:ext>
            </a:extLst>
          </p:cNvPr>
          <p:cNvSpPr txBox="1"/>
          <p:nvPr/>
        </p:nvSpPr>
        <p:spPr>
          <a:xfrm>
            <a:off x="9738804" y="5558210"/>
            <a:ext cx="1819265" cy="646331"/>
          </a:xfrm>
          <a:prstGeom prst="rect">
            <a:avLst/>
          </a:prstGeom>
          <a:noFill/>
        </p:spPr>
        <p:txBody>
          <a:bodyPr wrap="square" rtlCol="0">
            <a:spAutoFit/>
          </a:bodyPr>
          <a:lstStyle/>
          <a:p>
            <a:pPr algn="ctr"/>
            <a:r>
              <a:rPr lang="en-US" dirty="0"/>
              <a:t>Seraina Kytili 9728</a:t>
            </a:r>
          </a:p>
        </p:txBody>
      </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7049D41-99B4-5BFB-7758-8A7CBC77A1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36265" y="620713"/>
            <a:ext cx="8719469" cy="6169025"/>
          </a:xfrm>
          <a:prstGeom prst="rect">
            <a:avLst/>
          </a:prstGeom>
          <a:solidFill>
            <a:srgbClr val="FFFFFF"/>
          </a:solidFill>
        </p:spPr>
      </p:pic>
    </p:spTree>
    <p:extLst>
      <p:ext uri="{BB962C8B-B14F-4D97-AF65-F5344CB8AC3E}">
        <p14:creationId xmlns:p14="http://schemas.microsoft.com/office/powerpoint/2010/main" val="171892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C29CD3-BAE0-E6E4-63A0-8ED879A92BF6}"/>
              </a:ext>
            </a:extLst>
          </p:cNvPr>
          <p:cNvSpPr>
            <a:spLocks noGrp="1"/>
          </p:cNvSpPr>
          <p:nvPr>
            <p:ph type="title"/>
          </p:nvPr>
        </p:nvSpPr>
        <p:spPr/>
        <p:txBody>
          <a:bodyPr/>
          <a:lstStyle/>
          <a:p>
            <a:r>
              <a:rPr lang="en-US" dirty="0">
                <a:solidFill>
                  <a:srgbClr val="374151"/>
                </a:solidFill>
                <a:latin typeface="Söhne"/>
              </a:rPr>
              <a:t>a.3 - results </a:t>
            </a:r>
            <a:endParaRPr lang="el-GR" dirty="0"/>
          </a:p>
        </p:txBody>
      </p:sp>
      <p:graphicFrame>
        <p:nvGraphicFramePr>
          <p:cNvPr id="15" name="Θέση περιεχομένου 14">
            <a:extLst>
              <a:ext uri="{FF2B5EF4-FFF2-40B4-BE49-F238E27FC236}">
                <a16:creationId xmlns:a16="http://schemas.microsoft.com/office/drawing/2014/main" id="{6C0324FF-AD5A-EFD8-884F-387C6A97C5A1}"/>
              </a:ext>
            </a:extLst>
          </p:cNvPr>
          <p:cNvGraphicFramePr>
            <a:graphicFrameLocks noGrp="1"/>
          </p:cNvGraphicFramePr>
          <p:nvPr>
            <p:ph sz="half" idx="1"/>
            <p:extLst>
              <p:ext uri="{D42A27DB-BD31-4B8C-83A1-F6EECF244321}">
                <p14:modId xmlns:p14="http://schemas.microsoft.com/office/powerpoint/2010/main" val="1455409832"/>
              </p:ext>
            </p:extLst>
          </p:nvPr>
        </p:nvGraphicFramePr>
        <p:xfrm>
          <a:off x="7397799" y="4902730"/>
          <a:ext cx="3355586" cy="741521"/>
        </p:xfrm>
        <a:graphic>
          <a:graphicData uri="http://schemas.openxmlformats.org/drawingml/2006/table">
            <a:tbl>
              <a:tblPr firstRow="1" bandRow="1">
                <a:tableStyleId>{5C22544A-7EE6-4342-B048-85BDC9FD1C3A}</a:tableStyleId>
              </a:tblPr>
              <a:tblGrid>
                <a:gridCol w="1606685">
                  <a:extLst>
                    <a:ext uri="{9D8B030D-6E8A-4147-A177-3AD203B41FA5}">
                      <a16:colId xmlns:a16="http://schemas.microsoft.com/office/drawing/2014/main" val="2210662794"/>
                    </a:ext>
                  </a:extLst>
                </a:gridCol>
                <a:gridCol w="1748901">
                  <a:extLst>
                    <a:ext uri="{9D8B030D-6E8A-4147-A177-3AD203B41FA5}">
                      <a16:colId xmlns:a16="http://schemas.microsoft.com/office/drawing/2014/main" val="3639514079"/>
                    </a:ext>
                  </a:extLst>
                </a:gridCol>
              </a:tblGrid>
              <a:tr h="370681">
                <a:tc>
                  <a:txBody>
                    <a:bodyPr/>
                    <a:lstStyle/>
                    <a:p>
                      <a:pPr algn="ctr"/>
                      <a:r>
                        <a:rPr lang="en-US" dirty="0"/>
                        <a:t>Same </a:t>
                      </a:r>
                      <a:r>
                        <a:rPr lang="en-US" dirty="0" err="1"/>
                        <a:t>Cov</a:t>
                      </a:r>
                      <a:endParaRPr lang="el-GR" dirty="0"/>
                    </a:p>
                  </a:txBody>
                  <a:tcPr>
                    <a:solidFill>
                      <a:schemeClr val="accent1"/>
                    </a:solidFill>
                  </a:tcPr>
                </a:tc>
                <a:tc>
                  <a:txBody>
                    <a:bodyPr/>
                    <a:lstStyle/>
                    <a:p>
                      <a:pPr algn="ctr"/>
                      <a:r>
                        <a:rPr lang="en-US" dirty="0"/>
                        <a:t>Different </a:t>
                      </a:r>
                      <a:r>
                        <a:rPr lang="en-US" dirty="0" err="1"/>
                        <a:t>Cov</a:t>
                      </a:r>
                      <a:endParaRPr lang="el-GR" dirty="0"/>
                    </a:p>
                  </a:txBody>
                  <a:tcPr/>
                </a:tc>
                <a:extLst>
                  <a:ext uri="{0D108BD9-81ED-4DB2-BD59-A6C34878D82A}">
                    <a16:rowId xmlns:a16="http://schemas.microsoft.com/office/drawing/2014/main" val="4256384611"/>
                  </a:ext>
                </a:extLst>
              </a:tr>
              <a:tr h="370840">
                <a:tc>
                  <a:txBody>
                    <a:bodyPr/>
                    <a:lstStyle/>
                    <a:p>
                      <a:pPr algn="ctr"/>
                      <a:r>
                        <a:rPr lang="el-GR" sz="1800" b="0" i="0" kern="1200" dirty="0">
                          <a:solidFill>
                            <a:schemeClr val="dk1"/>
                          </a:solidFill>
                          <a:effectLst/>
                          <a:latin typeface="+mn-lt"/>
                          <a:ea typeface="+mn-ea"/>
                          <a:cs typeface="+mn-cs"/>
                        </a:rPr>
                        <a:t>0.150</a:t>
                      </a:r>
                      <a:endParaRPr lang="el-GR" dirty="0"/>
                    </a:p>
                  </a:txBody>
                  <a:tcPr/>
                </a:tc>
                <a:tc>
                  <a:txBody>
                    <a:bodyPr/>
                    <a:lstStyle/>
                    <a:p>
                      <a:pPr algn="ctr"/>
                      <a:r>
                        <a:rPr lang="el-GR" sz="1800" b="0" i="0" kern="1200" dirty="0">
                          <a:solidFill>
                            <a:schemeClr val="dk1"/>
                          </a:solidFill>
                          <a:effectLst/>
                          <a:latin typeface="+mn-lt"/>
                          <a:ea typeface="+mn-ea"/>
                          <a:cs typeface="+mn-cs"/>
                        </a:rPr>
                        <a:t>0.121</a:t>
                      </a:r>
                      <a:endParaRPr lang="el-GR" dirty="0"/>
                    </a:p>
                  </a:txBody>
                  <a:tcPr/>
                </a:tc>
                <a:extLst>
                  <a:ext uri="{0D108BD9-81ED-4DB2-BD59-A6C34878D82A}">
                    <a16:rowId xmlns:a16="http://schemas.microsoft.com/office/drawing/2014/main" val="621435192"/>
                  </a:ext>
                </a:extLst>
              </a:tr>
            </a:tbl>
          </a:graphicData>
        </a:graphic>
      </p:graphicFrame>
      <p:sp>
        <p:nvSpPr>
          <p:cNvPr id="4" name="Θέση περιεχομένου 3">
            <a:extLst>
              <a:ext uri="{FF2B5EF4-FFF2-40B4-BE49-F238E27FC236}">
                <a16:creationId xmlns:a16="http://schemas.microsoft.com/office/drawing/2014/main" id="{835F4087-16E3-F4AC-1C52-3576940FE89B}"/>
              </a:ext>
            </a:extLst>
          </p:cNvPr>
          <p:cNvSpPr>
            <a:spLocks noGrp="1"/>
          </p:cNvSpPr>
          <p:nvPr>
            <p:ph sz="half" idx="2"/>
          </p:nvPr>
        </p:nvSpPr>
        <p:spPr>
          <a:xfrm>
            <a:off x="581193" y="2228003"/>
            <a:ext cx="11029616" cy="3633047"/>
          </a:xfrm>
        </p:spPr>
        <p:txBody>
          <a:bodyPr/>
          <a:lstStyle/>
          <a:p>
            <a:r>
              <a:rPr lang="en-US" b="0" i="0" dirty="0">
                <a:solidFill>
                  <a:srgbClr val="374151"/>
                </a:solidFill>
                <a:effectLst/>
                <a:latin typeface="Söhne"/>
              </a:rPr>
              <a:t>The lower mean error in the model with different covariances suggests improved modeling of class-specific variations, indicating that this approach might be more suitable for the specific dataset. However, a comprehensive analysis, considering various metrics and potential trade-offs, will provide a more thorough understanding of model performance.</a:t>
            </a:r>
            <a:endParaRPr lang="el-GR" dirty="0"/>
          </a:p>
        </p:txBody>
      </p:sp>
    </p:spTree>
    <p:extLst>
      <p:ext uri="{BB962C8B-B14F-4D97-AF65-F5344CB8AC3E}">
        <p14:creationId xmlns:p14="http://schemas.microsoft.com/office/powerpoint/2010/main" val="32213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E075FC4-BFCD-06EF-F8ED-A3CB467869A6}"/>
              </a:ext>
            </a:extLst>
          </p:cNvPr>
          <p:cNvSpPr>
            <a:spLocks noGrp="1"/>
          </p:cNvSpPr>
          <p:nvPr>
            <p:ph type="title"/>
          </p:nvPr>
        </p:nvSpPr>
        <p:spPr/>
        <p:txBody>
          <a:bodyPr/>
          <a:lstStyle/>
          <a:p>
            <a:r>
              <a:rPr lang="en-US" dirty="0">
                <a:solidFill>
                  <a:srgbClr val="374151"/>
                </a:solidFill>
                <a:latin typeface="Söhne"/>
              </a:rPr>
              <a:t>b. k-</a:t>
            </a:r>
            <a:r>
              <a:rPr lang="en-US" dirty="0" err="1">
                <a:solidFill>
                  <a:srgbClr val="374151"/>
                </a:solidFill>
                <a:latin typeface="Söhne"/>
              </a:rPr>
              <a:t>nn</a:t>
            </a:r>
            <a:r>
              <a:rPr lang="en-US" dirty="0">
                <a:solidFill>
                  <a:srgbClr val="374151"/>
                </a:solidFill>
                <a:latin typeface="Söhne"/>
              </a:rPr>
              <a:t> classifier</a:t>
            </a:r>
            <a:endParaRPr lang="el-GR" dirty="0"/>
          </a:p>
        </p:txBody>
      </p:sp>
      <p:sp>
        <p:nvSpPr>
          <p:cNvPr id="3" name="Θέση περιεχομένου 2">
            <a:extLst>
              <a:ext uri="{FF2B5EF4-FFF2-40B4-BE49-F238E27FC236}">
                <a16:creationId xmlns:a16="http://schemas.microsoft.com/office/drawing/2014/main" id="{896EB4AF-4DA5-3BA4-507E-00960C8711D9}"/>
              </a:ext>
            </a:extLst>
          </p:cNvPr>
          <p:cNvSpPr>
            <a:spLocks noGrp="1"/>
          </p:cNvSpPr>
          <p:nvPr>
            <p:ph idx="1"/>
          </p:nvPr>
        </p:nvSpPr>
        <p:spPr/>
        <p:txBody>
          <a:bodyPr/>
          <a:lstStyle/>
          <a:p>
            <a:r>
              <a:rPr lang="en-US" b="0" i="0" dirty="0">
                <a:solidFill>
                  <a:srgbClr val="374151"/>
                </a:solidFill>
                <a:effectLst/>
                <a:latin typeface="Söhne"/>
              </a:rPr>
              <a:t>The goal is to provide insights into the behavior of the k-NN classifier under different parameterizations.</a:t>
            </a:r>
          </a:p>
          <a:p>
            <a:r>
              <a:rPr lang="en-US" b="0" i="0" dirty="0">
                <a:solidFill>
                  <a:srgbClr val="374151"/>
                </a:solidFill>
                <a:effectLst/>
                <a:latin typeface="Söhne"/>
              </a:rPr>
              <a:t>Emphasize the comparative aspect with the results from the previous part.</a:t>
            </a:r>
          </a:p>
          <a:p>
            <a:pPr marL="0" indent="0">
              <a:buNone/>
            </a:pPr>
            <a:endParaRPr lang="el-GR" dirty="0"/>
          </a:p>
        </p:txBody>
      </p:sp>
    </p:spTree>
    <p:extLst>
      <p:ext uri="{BB962C8B-B14F-4D97-AF65-F5344CB8AC3E}">
        <p14:creationId xmlns:p14="http://schemas.microsoft.com/office/powerpoint/2010/main" val="373197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4A9106-A4CC-0E9F-6B0A-080A037C0A7C}"/>
              </a:ext>
            </a:extLst>
          </p:cNvPr>
          <p:cNvSpPr>
            <a:spLocks noGrp="1"/>
          </p:cNvSpPr>
          <p:nvPr>
            <p:ph type="title"/>
          </p:nvPr>
        </p:nvSpPr>
        <p:spPr/>
        <p:txBody>
          <a:bodyPr/>
          <a:lstStyle/>
          <a:p>
            <a:r>
              <a:rPr lang="en-US" dirty="0">
                <a:solidFill>
                  <a:srgbClr val="374151"/>
                </a:solidFill>
                <a:latin typeface="Söhne"/>
              </a:rPr>
              <a:t>B.1 – create K-NN CLASSIFIER</a:t>
            </a:r>
            <a:endParaRPr lang="el-GR" dirty="0"/>
          </a:p>
        </p:txBody>
      </p:sp>
      <p:sp>
        <p:nvSpPr>
          <p:cNvPr id="3" name="Θέση περιεχομένου 2">
            <a:extLst>
              <a:ext uri="{FF2B5EF4-FFF2-40B4-BE49-F238E27FC236}">
                <a16:creationId xmlns:a16="http://schemas.microsoft.com/office/drawing/2014/main" id="{1A5962A9-0F22-273A-8E04-CD017C5B6897}"/>
              </a:ext>
            </a:extLst>
          </p:cNvPr>
          <p:cNvSpPr>
            <a:spLocks noGrp="1"/>
          </p:cNvSpPr>
          <p:nvPr>
            <p:ph sz="half" idx="1"/>
          </p:nvPr>
        </p:nvSpPr>
        <p:spPr>
          <a:xfrm>
            <a:off x="581193" y="2228003"/>
            <a:ext cx="5422390" cy="3773302"/>
          </a:xfrm>
        </p:spPr>
        <p:txBody>
          <a:bodyPr>
            <a:normAutofit fontScale="85000" lnSpcReduction="20000"/>
          </a:bodyPr>
          <a:lstStyle/>
          <a:p>
            <a:pPr algn="l"/>
            <a:endParaRPr lang="en-US" b="1" i="0" dirty="0">
              <a:solidFill>
                <a:srgbClr val="374151"/>
              </a:solidFill>
              <a:effectLst/>
              <a:latin typeface="Söhne"/>
            </a:endParaRPr>
          </a:p>
          <a:p>
            <a:r>
              <a:rPr lang="en-US" b="1" i="0" dirty="0">
                <a:solidFill>
                  <a:srgbClr val="374151"/>
                </a:solidFill>
                <a:effectLst/>
                <a:latin typeface="Söhne"/>
              </a:rPr>
              <a:t>Classifier Type:</a:t>
            </a:r>
            <a:r>
              <a:rPr lang="en-US" b="0" i="0" dirty="0">
                <a:solidFill>
                  <a:srgbClr val="374151"/>
                </a:solidFill>
                <a:effectLst/>
                <a:latin typeface="Söhne"/>
              </a:rPr>
              <a:t>  k-NN Classifier (</a:t>
            </a:r>
            <a:r>
              <a:rPr lang="en-US" b="0" i="0" dirty="0" err="1">
                <a:solidFill>
                  <a:srgbClr val="374151"/>
                </a:solidFill>
                <a:effectLst/>
                <a:latin typeface="Söhne"/>
              </a:rPr>
              <a:t>Minkowski</a:t>
            </a:r>
            <a:r>
              <a:rPr lang="en-US" b="0" i="0" dirty="0">
                <a:solidFill>
                  <a:srgbClr val="374151"/>
                </a:solidFill>
                <a:effectLst/>
                <a:latin typeface="Söhne"/>
              </a:rPr>
              <a:t> p=3)</a:t>
            </a:r>
          </a:p>
          <a:p>
            <a:pPr algn="l"/>
            <a:r>
              <a:rPr lang="en-US" b="1" i="0" dirty="0">
                <a:solidFill>
                  <a:srgbClr val="374151"/>
                </a:solidFill>
                <a:effectLst/>
                <a:latin typeface="Söhne"/>
              </a:rPr>
              <a:t>Find the Optimal k:</a:t>
            </a:r>
            <a:endParaRPr lang="en-US" b="0" i="0" dirty="0">
              <a:solidFill>
                <a:srgbClr val="374151"/>
              </a:solidFill>
              <a:effectLst/>
              <a:latin typeface="Söhne"/>
            </a:endParaRPr>
          </a:p>
          <a:p>
            <a:pPr lvl="1">
              <a:buFont typeface="Arial" panose="020B0604020202020204" pitchFamily="34" charset="0"/>
              <a:buChar char="•"/>
            </a:pPr>
            <a:r>
              <a:rPr lang="en-US" b="0" i="0" dirty="0">
                <a:solidFill>
                  <a:srgbClr val="374151"/>
                </a:solidFill>
                <a:effectLst/>
                <a:latin typeface="Söhne"/>
              </a:rPr>
              <a:t>Determine the number of neighbors (k) based on the square root of the length of the sample dataset.</a:t>
            </a:r>
          </a:p>
          <a:p>
            <a:pPr lvl="1">
              <a:buFont typeface="Arial" panose="020B0604020202020204" pitchFamily="34" charset="0"/>
              <a:buChar char="•"/>
            </a:pPr>
            <a:r>
              <a:rPr lang="en-US" b="0" i="0" dirty="0">
                <a:solidFill>
                  <a:srgbClr val="374151"/>
                </a:solidFill>
                <a:effectLst/>
                <a:latin typeface="Söhne"/>
              </a:rPr>
              <a:t>If k is divisible by 3, increment it by 1 to ensure diversity.</a:t>
            </a:r>
          </a:p>
          <a:p>
            <a:r>
              <a:rPr lang="en-US" b="1" i="0" dirty="0">
                <a:solidFill>
                  <a:srgbClr val="374151"/>
                </a:solidFill>
                <a:effectLst/>
                <a:latin typeface="Söhne"/>
              </a:rPr>
              <a:t>Training:</a:t>
            </a:r>
            <a:r>
              <a:rPr lang="en-US" b="0" i="0" dirty="0">
                <a:solidFill>
                  <a:srgbClr val="374151"/>
                </a:solidFill>
                <a:effectLst/>
                <a:latin typeface="Söhne"/>
              </a:rPr>
              <a:t> Fit the classifier with the training data.</a:t>
            </a:r>
          </a:p>
          <a:p>
            <a:r>
              <a:rPr lang="en-US" b="1" i="0" dirty="0">
                <a:solidFill>
                  <a:srgbClr val="374151"/>
                </a:solidFill>
                <a:effectLst/>
                <a:latin typeface="Söhne"/>
              </a:rPr>
              <a:t>Predictions:</a:t>
            </a:r>
            <a:r>
              <a:rPr lang="en-US" b="0" i="0" dirty="0">
                <a:solidFill>
                  <a:srgbClr val="374151"/>
                </a:solidFill>
                <a:effectLst/>
                <a:latin typeface="Söhne"/>
              </a:rPr>
              <a:t> Use the trained classifier to make predictions on the test set.</a:t>
            </a:r>
          </a:p>
          <a:p>
            <a:r>
              <a:rPr lang="en-US" b="1" i="0" dirty="0">
                <a:solidFill>
                  <a:srgbClr val="374151"/>
                </a:solidFill>
                <a:effectLst/>
                <a:latin typeface="Söhne"/>
              </a:rPr>
              <a:t>Error Calculation:</a:t>
            </a:r>
            <a:r>
              <a:rPr lang="en-US" b="0" i="0" dirty="0">
                <a:solidFill>
                  <a:srgbClr val="374151"/>
                </a:solidFill>
                <a:effectLst/>
                <a:latin typeface="Söhne"/>
              </a:rPr>
              <a:t> Calculate the mean error by comparing the predicted labels with the true labels. Utilize the accuracy score as the error metric.</a:t>
            </a:r>
          </a:p>
          <a:p>
            <a:r>
              <a:rPr lang="en-US" b="1" i="0" dirty="0">
                <a:solidFill>
                  <a:srgbClr val="374151"/>
                </a:solidFill>
                <a:effectLst/>
                <a:latin typeface="Söhne"/>
              </a:rPr>
              <a:t>Result Display:</a:t>
            </a:r>
            <a:r>
              <a:rPr lang="en-US" b="0" i="0" dirty="0">
                <a:solidFill>
                  <a:srgbClr val="374151"/>
                </a:solidFill>
                <a:effectLst/>
                <a:latin typeface="Söhne"/>
              </a:rPr>
              <a:t> Print and store the mean error for the case of the same covariance matrix.</a:t>
            </a:r>
          </a:p>
          <a:p>
            <a:pPr algn="l">
              <a:buFont typeface="Arial" panose="020B0604020202020204" pitchFamily="34" charset="0"/>
              <a:buChar char="•"/>
            </a:pPr>
            <a:endParaRPr lang="en-US" b="0" i="0" dirty="0">
              <a:solidFill>
                <a:srgbClr val="374151"/>
              </a:solidFill>
              <a:effectLst/>
              <a:latin typeface="Söhne"/>
            </a:endParaRPr>
          </a:p>
          <a:p>
            <a:endParaRPr lang="el-GR" dirty="0"/>
          </a:p>
        </p:txBody>
      </p:sp>
      <p:pic>
        <p:nvPicPr>
          <p:cNvPr id="7" name="Θέση περιεχομένου 6">
            <a:extLst>
              <a:ext uri="{FF2B5EF4-FFF2-40B4-BE49-F238E27FC236}">
                <a16:creationId xmlns:a16="http://schemas.microsoft.com/office/drawing/2014/main" id="{A59D5D6C-8C5C-3189-3F03-CDB7BFC9BD0C}"/>
              </a:ext>
            </a:extLst>
          </p:cNvPr>
          <p:cNvPicPr>
            <a:picLocks noGrp="1" noChangeAspect="1"/>
          </p:cNvPicPr>
          <p:nvPr>
            <p:ph sz="half" idx="2"/>
          </p:nvPr>
        </p:nvPicPr>
        <p:blipFill>
          <a:blip r:embed="rId2"/>
          <a:stretch>
            <a:fillRect/>
          </a:stretch>
        </p:blipFill>
        <p:spPr>
          <a:xfrm>
            <a:off x="6188075" y="2415842"/>
            <a:ext cx="5422900" cy="3256628"/>
          </a:xfrm>
        </p:spPr>
      </p:pic>
    </p:spTree>
    <p:extLst>
      <p:ext uri="{BB962C8B-B14F-4D97-AF65-F5344CB8AC3E}">
        <p14:creationId xmlns:p14="http://schemas.microsoft.com/office/powerpoint/2010/main" val="23483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2FDCA1C-AC84-F624-B8DB-87AA6C816786}"/>
              </a:ext>
            </a:extLst>
          </p:cNvPr>
          <p:cNvSpPr>
            <a:spLocks noGrp="1"/>
          </p:cNvSpPr>
          <p:nvPr>
            <p:ph type="title"/>
          </p:nvPr>
        </p:nvSpPr>
        <p:spPr/>
        <p:txBody>
          <a:bodyPr/>
          <a:lstStyle/>
          <a:p>
            <a:r>
              <a:rPr lang="en-US" dirty="0">
                <a:solidFill>
                  <a:srgbClr val="374151"/>
                </a:solidFill>
                <a:latin typeface="Söhne"/>
              </a:rPr>
              <a:t>B.2 – plot the test dataset</a:t>
            </a:r>
            <a:endParaRPr lang="el-GR" dirty="0"/>
          </a:p>
        </p:txBody>
      </p:sp>
      <p:sp>
        <p:nvSpPr>
          <p:cNvPr id="3" name="Θέση περιεχομένου 2">
            <a:extLst>
              <a:ext uri="{FF2B5EF4-FFF2-40B4-BE49-F238E27FC236}">
                <a16:creationId xmlns:a16="http://schemas.microsoft.com/office/drawing/2014/main" id="{73562523-D377-A50E-ECCF-9468EF0BCB66}"/>
              </a:ext>
            </a:extLst>
          </p:cNvPr>
          <p:cNvSpPr>
            <a:spLocks noGrp="1"/>
          </p:cNvSpPr>
          <p:nvPr>
            <p:ph sz="half" idx="1"/>
          </p:nvPr>
        </p:nvSpPr>
        <p:spPr/>
        <p:txBody>
          <a:bodyPr/>
          <a:lstStyle/>
          <a:p>
            <a:r>
              <a:rPr lang="en-US" dirty="0"/>
              <a:t>The function explained in A.3 has been used to display the results.</a:t>
            </a:r>
          </a:p>
          <a:p>
            <a:r>
              <a:rPr lang="en-US" dirty="0"/>
              <a:t>It seems that </a:t>
            </a:r>
            <a:r>
              <a:rPr lang="en-US" dirty="0" err="1"/>
              <a:t>knn</a:t>
            </a:r>
            <a:r>
              <a:rPr lang="en-US" dirty="0"/>
              <a:t> is more accurate than all Bayesian Classifiers with Maximum Likelihood Estimation.</a:t>
            </a:r>
          </a:p>
          <a:p>
            <a:endParaRPr lang="el-GR" dirty="0"/>
          </a:p>
        </p:txBody>
      </p:sp>
      <p:pic>
        <p:nvPicPr>
          <p:cNvPr id="9218" name="Picture 2">
            <a:extLst>
              <a:ext uri="{FF2B5EF4-FFF2-40B4-BE49-F238E27FC236}">
                <a16:creationId xmlns:a16="http://schemas.microsoft.com/office/drawing/2014/main" id="{6C6A2BB8-DAB2-AC7C-D10F-1E02E4F86E8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1776" y="2227263"/>
            <a:ext cx="459826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07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20BD68A-60EF-55A6-467C-F8864E243EB4}"/>
              </a:ext>
            </a:extLst>
          </p:cNvPr>
          <p:cNvSpPr>
            <a:spLocks noGrp="1"/>
          </p:cNvSpPr>
          <p:nvPr>
            <p:ph type="title"/>
          </p:nvPr>
        </p:nvSpPr>
        <p:spPr>
          <a:xfrm>
            <a:off x="581192" y="702156"/>
            <a:ext cx="11029616" cy="1013800"/>
          </a:xfrm>
        </p:spPr>
        <p:txBody>
          <a:bodyPr anchor="b">
            <a:normAutofit/>
          </a:bodyPr>
          <a:lstStyle/>
          <a:p>
            <a:r>
              <a:rPr lang="en-US" dirty="0">
                <a:solidFill>
                  <a:srgbClr val="374151"/>
                </a:solidFill>
                <a:latin typeface="Söhne"/>
              </a:rPr>
              <a:t>b.3 – plot classifiers with different # of neighbors</a:t>
            </a:r>
            <a:endParaRPr lang="en-US" dirty="0"/>
          </a:p>
        </p:txBody>
      </p:sp>
      <p:pic>
        <p:nvPicPr>
          <p:cNvPr id="6" name="Εικόνα 5">
            <a:extLst>
              <a:ext uri="{FF2B5EF4-FFF2-40B4-BE49-F238E27FC236}">
                <a16:creationId xmlns:a16="http://schemas.microsoft.com/office/drawing/2014/main" id="{3624D07A-CCFF-8475-AE01-67A21ED4795D}"/>
              </a:ext>
            </a:extLst>
          </p:cNvPr>
          <p:cNvPicPr>
            <a:picLocks noChangeAspect="1"/>
          </p:cNvPicPr>
          <p:nvPr/>
        </p:nvPicPr>
        <p:blipFill>
          <a:blip r:embed="rId2"/>
          <a:srcRect/>
          <a:stretch/>
        </p:blipFill>
        <p:spPr>
          <a:xfrm>
            <a:off x="644300" y="2569835"/>
            <a:ext cx="3639528" cy="2899624"/>
          </a:xfrm>
          <a:prstGeom prst="rect">
            <a:avLst/>
          </a:prstGeom>
          <a:noFill/>
        </p:spPr>
      </p:pic>
      <p:pic>
        <p:nvPicPr>
          <p:cNvPr id="8" name="Θέση περιεχομένου 7">
            <a:extLst>
              <a:ext uri="{FF2B5EF4-FFF2-40B4-BE49-F238E27FC236}">
                <a16:creationId xmlns:a16="http://schemas.microsoft.com/office/drawing/2014/main" id="{41BB5DC2-CA81-6EB4-AF31-8523A9A4A57F}"/>
              </a:ext>
            </a:extLst>
          </p:cNvPr>
          <p:cNvPicPr>
            <a:picLocks noChangeAspect="1"/>
          </p:cNvPicPr>
          <p:nvPr/>
        </p:nvPicPr>
        <p:blipFill>
          <a:blip r:embed="rId3"/>
          <a:srcRect/>
          <a:stretch/>
        </p:blipFill>
        <p:spPr>
          <a:xfrm>
            <a:off x="4349779" y="2569835"/>
            <a:ext cx="3639528" cy="2899624"/>
          </a:xfrm>
          <a:prstGeom prst="rect">
            <a:avLst/>
          </a:prstGeom>
        </p:spPr>
      </p:pic>
      <p:pic>
        <p:nvPicPr>
          <p:cNvPr id="11" name="Εικόνα 10">
            <a:extLst>
              <a:ext uri="{FF2B5EF4-FFF2-40B4-BE49-F238E27FC236}">
                <a16:creationId xmlns:a16="http://schemas.microsoft.com/office/drawing/2014/main" id="{0D33682B-59EE-2A7A-A71E-26B7C8E6C704}"/>
              </a:ext>
            </a:extLst>
          </p:cNvPr>
          <p:cNvPicPr>
            <a:picLocks noChangeAspect="1"/>
          </p:cNvPicPr>
          <p:nvPr/>
        </p:nvPicPr>
        <p:blipFill>
          <a:blip r:embed="rId4"/>
          <a:srcRect/>
          <a:stretch/>
        </p:blipFill>
        <p:spPr>
          <a:xfrm>
            <a:off x="7985498" y="2569835"/>
            <a:ext cx="3563310" cy="2838901"/>
          </a:xfrm>
          <a:prstGeom prst="rect">
            <a:avLst/>
          </a:prstGeom>
        </p:spPr>
      </p:pic>
    </p:spTree>
    <p:extLst>
      <p:ext uri="{BB962C8B-B14F-4D97-AF65-F5344CB8AC3E}">
        <p14:creationId xmlns:p14="http://schemas.microsoft.com/office/powerpoint/2010/main" val="194885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Εικόνα 23">
            <a:extLst>
              <a:ext uri="{FF2B5EF4-FFF2-40B4-BE49-F238E27FC236}">
                <a16:creationId xmlns:a16="http://schemas.microsoft.com/office/drawing/2014/main" id="{B01B26B1-878F-35FF-1135-713AD699798D}"/>
              </a:ext>
            </a:extLst>
          </p:cNvPr>
          <p:cNvPicPr>
            <a:picLocks noChangeAspect="1"/>
          </p:cNvPicPr>
          <p:nvPr/>
        </p:nvPicPr>
        <p:blipFill>
          <a:blip r:embed="rId2"/>
          <a:srcRect/>
          <a:stretch/>
        </p:blipFill>
        <p:spPr>
          <a:xfrm>
            <a:off x="331525" y="665232"/>
            <a:ext cx="3687673" cy="2937982"/>
          </a:xfrm>
          <a:prstGeom prst="rect">
            <a:avLst/>
          </a:prstGeom>
        </p:spPr>
      </p:pic>
      <p:pic>
        <p:nvPicPr>
          <p:cNvPr id="26" name="Εικόνα 25">
            <a:extLst>
              <a:ext uri="{FF2B5EF4-FFF2-40B4-BE49-F238E27FC236}">
                <a16:creationId xmlns:a16="http://schemas.microsoft.com/office/drawing/2014/main" id="{7BB71238-D154-B5A0-5481-0009E761F797}"/>
              </a:ext>
            </a:extLst>
          </p:cNvPr>
          <p:cNvPicPr>
            <a:picLocks noChangeAspect="1"/>
          </p:cNvPicPr>
          <p:nvPr/>
        </p:nvPicPr>
        <p:blipFill>
          <a:blip r:embed="rId3"/>
          <a:srcRect/>
          <a:stretch/>
        </p:blipFill>
        <p:spPr>
          <a:xfrm>
            <a:off x="4147524" y="665231"/>
            <a:ext cx="3687675" cy="2937983"/>
          </a:xfrm>
          <a:prstGeom prst="rect">
            <a:avLst/>
          </a:prstGeom>
        </p:spPr>
      </p:pic>
      <p:pic>
        <p:nvPicPr>
          <p:cNvPr id="28" name="Εικόνα 27">
            <a:extLst>
              <a:ext uri="{FF2B5EF4-FFF2-40B4-BE49-F238E27FC236}">
                <a16:creationId xmlns:a16="http://schemas.microsoft.com/office/drawing/2014/main" id="{C6C4D950-2401-8817-6955-FBE4840CBD1A}"/>
              </a:ext>
            </a:extLst>
          </p:cNvPr>
          <p:cNvPicPr>
            <a:picLocks noChangeAspect="1"/>
          </p:cNvPicPr>
          <p:nvPr/>
        </p:nvPicPr>
        <p:blipFill>
          <a:blip r:embed="rId4"/>
          <a:srcRect/>
          <a:stretch/>
        </p:blipFill>
        <p:spPr>
          <a:xfrm>
            <a:off x="7971823" y="665232"/>
            <a:ext cx="3687673" cy="2937982"/>
          </a:xfrm>
          <a:prstGeom prst="rect">
            <a:avLst/>
          </a:prstGeom>
        </p:spPr>
      </p:pic>
      <p:pic>
        <p:nvPicPr>
          <p:cNvPr id="30" name="Εικόνα 29">
            <a:extLst>
              <a:ext uri="{FF2B5EF4-FFF2-40B4-BE49-F238E27FC236}">
                <a16:creationId xmlns:a16="http://schemas.microsoft.com/office/drawing/2014/main" id="{FE2414D2-D668-7B62-D3D2-D6ACDAB6D847}"/>
              </a:ext>
            </a:extLst>
          </p:cNvPr>
          <p:cNvPicPr>
            <a:picLocks noChangeAspect="1"/>
          </p:cNvPicPr>
          <p:nvPr/>
        </p:nvPicPr>
        <p:blipFill>
          <a:blip r:embed="rId5"/>
          <a:srcRect/>
          <a:stretch/>
        </p:blipFill>
        <p:spPr>
          <a:xfrm>
            <a:off x="323228" y="3705731"/>
            <a:ext cx="3687672" cy="2937981"/>
          </a:xfrm>
          <a:prstGeom prst="rect">
            <a:avLst/>
          </a:prstGeom>
        </p:spPr>
      </p:pic>
      <p:pic>
        <p:nvPicPr>
          <p:cNvPr id="32" name="Εικόνα 31">
            <a:extLst>
              <a:ext uri="{FF2B5EF4-FFF2-40B4-BE49-F238E27FC236}">
                <a16:creationId xmlns:a16="http://schemas.microsoft.com/office/drawing/2014/main" id="{A3A3760B-429D-85A1-2A7D-ED548F6BC7B7}"/>
              </a:ext>
            </a:extLst>
          </p:cNvPr>
          <p:cNvPicPr>
            <a:picLocks noChangeAspect="1"/>
          </p:cNvPicPr>
          <p:nvPr/>
        </p:nvPicPr>
        <p:blipFill>
          <a:blip r:embed="rId6"/>
          <a:srcRect/>
          <a:stretch/>
        </p:blipFill>
        <p:spPr>
          <a:xfrm>
            <a:off x="4085823" y="3717824"/>
            <a:ext cx="3794481" cy="3023076"/>
          </a:xfrm>
          <a:prstGeom prst="rect">
            <a:avLst/>
          </a:prstGeom>
        </p:spPr>
      </p:pic>
      <p:pic>
        <p:nvPicPr>
          <p:cNvPr id="34" name="Εικόνα 33">
            <a:extLst>
              <a:ext uri="{FF2B5EF4-FFF2-40B4-BE49-F238E27FC236}">
                <a16:creationId xmlns:a16="http://schemas.microsoft.com/office/drawing/2014/main" id="{07ECBFA1-6747-4A10-15D1-A28B4DCED8DD}"/>
              </a:ext>
            </a:extLst>
          </p:cNvPr>
          <p:cNvPicPr>
            <a:picLocks noChangeAspect="1"/>
          </p:cNvPicPr>
          <p:nvPr/>
        </p:nvPicPr>
        <p:blipFill>
          <a:blip r:embed="rId7"/>
          <a:srcRect/>
          <a:stretch/>
        </p:blipFill>
        <p:spPr>
          <a:xfrm>
            <a:off x="7971823" y="3705731"/>
            <a:ext cx="3687673" cy="2937982"/>
          </a:xfrm>
          <a:prstGeom prst="rect">
            <a:avLst/>
          </a:prstGeom>
        </p:spPr>
      </p:pic>
    </p:spTree>
    <p:extLst>
      <p:ext uri="{BB962C8B-B14F-4D97-AF65-F5344CB8AC3E}">
        <p14:creationId xmlns:p14="http://schemas.microsoft.com/office/powerpoint/2010/main" val="296349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629FF15-2082-126D-2833-BC1625D18A3B}"/>
              </a:ext>
            </a:extLst>
          </p:cNvPr>
          <p:cNvSpPr>
            <a:spLocks noGrp="1"/>
          </p:cNvSpPr>
          <p:nvPr>
            <p:ph type="title"/>
          </p:nvPr>
        </p:nvSpPr>
        <p:spPr/>
        <p:txBody>
          <a:bodyPr/>
          <a:lstStyle/>
          <a:p>
            <a:r>
              <a:rPr lang="en-US" dirty="0">
                <a:solidFill>
                  <a:srgbClr val="374151"/>
                </a:solidFill>
                <a:latin typeface="Söhne"/>
              </a:rPr>
              <a:t>b.3 – plot classifiers with different # of neighbors</a:t>
            </a:r>
            <a:endParaRPr lang="el-GR" dirty="0"/>
          </a:p>
        </p:txBody>
      </p:sp>
      <p:pic>
        <p:nvPicPr>
          <p:cNvPr id="6" name="Θέση περιεχομένου 5">
            <a:extLst>
              <a:ext uri="{FF2B5EF4-FFF2-40B4-BE49-F238E27FC236}">
                <a16:creationId xmlns:a16="http://schemas.microsoft.com/office/drawing/2014/main" id="{3218B363-AF67-FA05-DA5C-9BED22130118}"/>
              </a:ext>
            </a:extLst>
          </p:cNvPr>
          <p:cNvPicPr>
            <a:picLocks noGrp="1" noChangeAspect="1"/>
          </p:cNvPicPr>
          <p:nvPr>
            <p:ph sz="half" idx="1"/>
          </p:nvPr>
        </p:nvPicPr>
        <p:blipFill>
          <a:blip r:embed="rId2"/>
          <a:srcRect/>
          <a:stretch/>
        </p:blipFill>
        <p:spPr>
          <a:xfrm>
            <a:off x="312183" y="2683077"/>
            <a:ext cx="3651668" cy="2811462"/>
          </a:xfrm>
        </p:spPr>
      </p:pic>
      <p:sp>
        <p:nvSpPr>
          <p:cNvPr id="4" name="Θέση περιεχομένου 3">
            <a:extLst>
              <a:ext uri="{FF2B5EF4-FFF2-40B4-BE49-F238E27FC236}">
                <a16:creationId xmlns:a16="http://schemas.microsoft.com/office/drawing/2014/main" id="{3CB95273-CEB5-A684-997B-414A2220328C}"/>
              </a:ext>
            </a:extLst>
          </p:cNvPr>
          <p:cNvSpPr>
            <a:spLocks noGrp="1"/>
          </p:cNvSpPr>
          <p:nvPr>
            <p:ph sz="half" idx="2"/>
          </p:nvPr>
        </p:nvSpPr>
        <p:spPr>
          <a:xfrm>
            <a:off x="4238625" y="2141539"/>
            <a:ext cx="7372184" cy="3719511"/>
          </a:xfrm>
        </p:spPr>
        <p:txBody>
          <a:bodyPr/>
          <a:lstStyle/>
          <a:p>
            <a:r>
              <a:rPr lang="en-US" b="0" i="0" dirty="0">
                <a:solidFill>
                  <a:srgbClr val="374151"/>
                </a:solidFill>
                <a:effectLst/>
                <a:latin typeface="Söhne"/>
              </a:rPr>
              <a:t>The increasing values of k in KNN demonstrate the classic bias-variance trade-off. Smaller values of k may lead to overfitting, while larger values may lead to </a:t>
            </a:r>
            <a:r>
              <a:rPr lang="en-US" b="0" i="0" dirty="0" err="1">
                <a:solidFill>
                  <a:srgbClr val="374151"/>
                </a:solidFill>
                <a:effectLst/>
                <a:latin typeface="Söhne"/>
              </a:rPr>
              <a:t>oversmoothing</a:t>
            </a:r>
            <a:r>
              <a:rPr lang="en-US" b="0" i="0" dirty="0">
                <a:solidFill>
                  <a:srgbClr val="374151"/>
                </a:solidFill>
                <a:effectLst/>
                <a:latin typeface="Söhne"/>
              </a:rPr>
              <a:t>. </a:t>
            </a:r>
          </a:p>
          <a:p>
            <a:r>
              <a:rPr lang="en-US" b="0" i="0" dirty="0">
                <a:solidFill>
                  <a:srgbClr val="374151"/>
                </a:solidFill>
                <a:effectLst/>
                <a:latin typeface="Söhne"/>
              </a:rPr>
              <a:t>The observed decrease in mean error suggests that a moderate value of k, such as 5, is providing a good balance between bias and variance in this particular case.</a:t>
            </a:r>
          </a:p>
          <a:p>
            <a:r>
              <a:rPr lang="en-US" b="0" i="0" dirty="0">
                <a:solidFill>
                  <a:srgbClr val="374151"/>
                </a:solidFill>
                <a:effectLst/>
                <a:latin typeface="Söhne"/>
              </a:rPr>
              <a:t>The KNN classifier with k=5 appears to outperform both Maximum Likelihood Bayes models in terms of mean error.</a:t>
            </a:r>
            <a:endParaRPr lang="el-GR" dirty="0"/>
          </a:p>
        </p:txBody>
      </p:sp>
    </p:spTree>
    <p:extLst>
      <p:ext uri="{BB962C8B-B14F-4D97-AF65-F5344CB8AC3E}">
        <p14:creationId xmlns:p14="http://schemas.microsoft.com/office/powerpoint/2010/main" val="1425983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4EDC2D4-6626-FD13-724D-7F6EB7688C17}"/>
              </a:ext>
            </a:extLst>
          </p:cNvPr>
          <p:cNvSpPr>
            <a:spLocks noGrp="1"/>
          </p:cNvSpPr>
          <p:nvPr>
            <p:ph type="title"/>
          </p:nvPr>
        </p:nvSpPr>
        <p:spPr>
          <a:xfrm>
            <a:off x="581192" y="765169"/>
            <a:ext cx="11029616" cy="988332"/>
          </a:xfrm>
        </p:spPr>
        <p:txBody>
          <a:bodyPr/>
          <a:lstStyle/>
          <a:p>
            <a:r>
              <a:rPr lang="en-US" dirty="0">
                <a:solidFill>
                  <a:srgbClr val="374151"/>
                </a:solidFill>
                <a:latin typeface="Söhne"/>
              </a:rPr>
              <a:t>c. </a:t>
            </a:r>
            <a:r>
              <a:rPr lang="en-US" dirty="0" err="1">
                <a:solidFill>
                  <a:srgbClr val="374151"/>
                </a:solidFill>
                <a:latin typeface="Söhne"/>
              </a:rPr>
              <a:t>Svm</a:t>
            </a:r>
            <a:r>
              <a:rPr lang="en-US" dirty="0">
                <a:solidFill>
                  <a:srgbClr val="374151"/>
                </a:solidFill>
                <a:latin typeface="Söhne"/>
              </a:rPr>
              <a:t> classifiers</a:t>
            </a:r>
            <a:endParaRPr lang="el-GR" dirty="0">
              <a:solidFill>
                <a:srgbClr val="374151"/>
              </a:solidFill>
              <a:latin typeface="Söhne"/>
            </a:endParaRPr>
          </a:p>
        </p:txBody>
      </p:sp>
      <p:sp>
        <p:nvSpPr>
          <p:cNvPr id="3" name="Θέση περιεχομένου 2">
            <a:extLst>
              <a:ext uri="{FF2B5EF4-FFF2-40B4-BE49-F238E27FC236}">
                <a16:creationId xmlns:a16="http://schemas.microsoft.com/office/drawing/2014/main" id="{2D52F2E0-4DEC-67B2-EBC6-8A4D3271249E}"/>
              </a:ext>
            </a:extLst>
          </p:cNvPr>
          <p:cNvSpPr>
            <a:spLocks noGrp="1"/>
          </p:cNvSpPr>
          <p:nvPr>
            <p:ph sz="half" idx="1"/>
          </p:nvPr>
        </p:nvSpPr>
        <p:spPr>
          <a:xfrm>
            <a:off x="581193" y="2228003"/>
            <a:ext cx="11119576" cy="3633047"/>
          </a:xfrm>
        </p:spPr>
        <p:txBody>
          <a:bodyPr/>
          <a:lstStyle/>
          <a:p>
            <a:r>
              <a:rPr lang="en-US" dirty="0">
                <a:solidFill>
                  <a:srgbClr val="374151"/>
                </a:solidFill>
                <a:latin typeface="Söhne"/>
              </a:rPr>
              <a:t>The goal is to </a:t>
            </a:r>
            <a:r>
              <a:rPr lang="en-US" b="0" i="0" dirty="0">
                <a:solidFill>
                  <a:srgbClr val="374151"/>
                </a:solidFill>
                <a:effectLst/>
                <a:latin typeface="Söhne"/>
              </a:rPr>
              <a:t>gain a nuanced understanding of SVM classifiers, their performance with different kernels, and provide a visual representation of the dataset to aid interpretation.</a:t>
            </a:r>
          </a:p>
          <a:p>
            <a:r>
              <a:rPr lang="en-US" b="0" i="0" dirty="0">
                <a:solidFill>
                  <a:srgbClr val="374151"/>
                </a:solidFill>
                <a:effectLst/>
                <a:latin typeface="Söhne"/>
              </a:rPr>
              <a:t>Emphasize the comparative aspect with the results from the previous part.</a:t>
            </a:r>
          </a:p>
          <a:p>
            <a:pPr marL="0" indent="0">
              <a:buNone/>
            </a:pPr>
            <a:endParaRPr lang="el-GR" dirty="0"/>
          </a:p>
        </p:txBody>
      </p:sp>
    </p:spTree>
    <p:extLst>
      <p:ext uri="{BB962C8B-B14F-4D97-AF65-F5344CB8AC3E}">
        <p14:creationId xmlns:p14="http://schemas.microsoft.com/office/powerpoint/2010/main" val="2879127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54BA927-C2DD-27B8-B225-5BDA9DB1EE00}"/>
              </a:ext>
            </a:extLst>
          </p:cNvPr>
          <p:cNvSpPr>
            <a:spLocks noGrp="1"/>
          </p:cNvSpPr>
          <p:nvPr>
            <p:ph type="title"/>
          </p:nvPr>
        </p:nvSpPr>
        <p:spPr/>
        <p:txBody>
          <a:bodyPr/>
          <a:lstStyle/>
          <a:p>
            <a:r>
              <a:rPr lang="en-US" dirty="0">
                <a:solidFill>
                  <a:srgbClr val="374151"/>
                </a:solidFill>
                <a:latin typeface="Söhne"/>
              </a:rPr>
              <a:t>c.1 – linear </a:t>
            </a:r>
            <a:r>
              <a:rPr lang="en-US" dirty="0" err="1">
                <a:solidFill>
                  <a:srgbClr val="374151"/>
                </a:solidFill>
                <a:latin typeface="Söhne"/>
              </a:rPr>
              <a:t>svm</a:t>
            </a:r>
            <a:r>
              <a:rPr lang="en-US" dirty="0">
                <a:solidFill>
                  <a:srgbClr val="374151"/>
                </a:solidFill>
                <a:latin typeface="Söhne"/>
              </a:rPr>
              <a:t> </a:t>
            </a:r>
            <a:endParaRPr lang="el-GR" dirty="0">
              <a:solidFill>
                <a:srgbClr val="374151"/>
              </a:solidFill>
              <a:latin typeface="Söhne"/>
            </a:endParaRPr>
          </a:p>
        </p:txBody>
      </p:sp>
      <p:sp>
        <p:nvSpPr>
          <p:cNvPr id="3" name="Θέση περιεχομένου 2">
            <a:extLst>
              <a:ext uri="{FF2B5EF4-FFF2-40B4-BE49-F238E27FC236}">
                <a16:creationId xmlns:a16="http://schemas.microsoft.com/office/drawing/2014/main" id="{477AA8CB-69EB-7965-DF99-49AE9D611294}"/>
              </a:ext>
            </a:extLst>
          </p:cNvPr>
          <p:cNvSpPr>
            <a:spLocks noGrp="1"/>
          </p:cNvSpPr>
          <p:nvPr>
            <p:ph sz="half" idx="1"/>
          </p:nvPr>
        </p:nvSpPr>
        <p:spPr/>
        <p:txBody>
          <a:bodyPr>
            <a:normAutofit fontScale="85000" lnSpcReduction="10000"/>
          </a:bodyPr>
          <a:lstStyle/>
          <a:p>
            <a:pPr algn="l">
              <a:buFont typeface="Arial" panose="020B0604020202020204" pitchFamily="34" charset="0"/>
              <a:buChar char="•"/>
            </a:pPr>
            <a:r>
              <a:rPr lang="en-US" b="1" i="0" dirty="0">
                <a:solidFill>
                  <a:srgbClr val="374151"/>
                </a:solidFill>
                <a:effectLst/>
                <a:latin typeface="Söhne"/>
              </a:rPr>
              <a:t>Classifier Type:</a:t>
            </a:r>
            <a:r>
              <a:rPr lang="en-US" b="0" i="0" dirty="0">
                <a:solidFill>
                  <a:srgbClr val="374151"/>
                </a:solidFill>
                <a:effectLst/>
                <a:latin typeface="Söhne"/>
              </a:rPr>
              <a:t> Support Vector Machine (SVM) with Linear Kernel.</a:t>
            </a:r>
          </a:p>
          <a:p>
            <a:pPr algn="l">
              <a:buFont typeface="Arial" panose="020B0604020202020204" pitchFamily="34" charset="0"/>
              <a:buChar char="•"/>
            </a:pPr>
            <a:r>
              <a:rPr lang="en-US" b="1" i="0" dirty="0">
                <a:solidFill>
                  <a:srgbClr val="374151"/>
                </a:solidFill>
                <a:effectLst/>
                <a:latin typeface="Söhne"/>
              </a:rPr>
              <a:t>Kernel Choice:</a:t>
            </a:r>
            <a:r>
              <a:rPr lang="en-US" b="0" i="0" dirty="0">
                <a:solidFill>
                  <a:srgbClr val="374151"/>
                </a:solidFill>
                <a:effectLst/>
                <a:latin typeface="Söhne"/>
              </a:rPr>
              <a:t> Linear kernel is employed for the SVM classifier.</a:t>
            </a:r>
          </a:p>
          <a:p>
            <a:pPr algn="l">
              <a:buFont typeface="Arial" panose="020B0604020202020204" pitchFamily="34" charset="0"/>
              <a:buChar char="•"/>
            </a:pPr>
            <a:r>
              <a:rPr lang="en-US" b="1" i="0" dirty="0">
                <a:solidFill>
                  <a:srgbClr val="374151"/>
                </a:solidFill>
                <a:effectLst/>
                <a:latin typeface="Söhne"/>
              </a:rPr>
              <a:t>Training:</a:t>
            </a:r>
            <a:r>
              <a:rPr lang="en-US" b="0" i="0" dirty="0">
                <a:solidFill>
                  <a:srgbClr val="374151"/>
                </a:solidFill>
                <a:effectLst/>
                <a:latin typeface="Söhne"/>
              </a:rPr>
              <a:t> Train the SVM classifier using the training data (</a:t>
            </a:r>
            <a:r>
              <a:rPr lang="en-US" b="0" i="0" dirty="0" err="1">
                <a:solidFill>
                  <a:srgbClr val="374151"/>
                </a:solidFill>
                <a:effectLst/>
                <a:latin typeface="Söhne"/>
              </a:rPr>
              <a:t>X_train</a:t>
            </a:r>
            <a:r>
              <a:rPr lang="en-US" b="0" i="0" dirty="0">
                <a:solidFill>
                  <a:srgbClr val="374151"/>
                </a:solidFill>
                <a:effectLst/>
                <a:latin typeface="Söhne"/>
              </a:rPr>
              <a:t>, </a:t>
            </a:r>
            <a:r>
              <a:rPr lang="en-US" b="0" i="0" dirty="0" err="1">
                <a:solidFill>
                  <a:srgbClr val="374151"/>
                </a:solidFill>
                <a:effectLst/>
                <a:latin typeface="Söhne"/>
              </a:rPr>
              <a:t>y_train</a:t>
            </a:r>
            <a:r>
              <a:rPr lang="en-US" b="0" i="0" dirty="0">
                <a:solidFill>
                  <a:srgbClr val="374151"/>
                </a:solidFill>
                <a:effectLst/>
                <a:latin typeface="Söhne"/>
              </a:rPr>
              <a:t>).</a:t>
            </a:r>
          </a:p>
          <a:p>
            <a:pPr algn="l">
              <a:buFont typeface="Arial" panose="020B0604020202020204" pitchFamily="34" charset="0"/>
              <a:buChar char="•"/>
            </a:pPr>
            <a:r>
              <a:rPr lang="en-US" b="1" i="0" dirty="0">
                <a:solidFill>
                  <a:srgbClr val="374151"/>
                </a:solidFill>
                <a:effectLst/>
                <a:latin typeface="Söhne"/>
              </a:rPr>
              <a:t>Predictions:</a:t>
            </a:r>
            <a:r>
              <a:rPr lang="en-US" b="0" i="0" dirty="0">
                <a:solidFill>
                  <a:srgbClr val="374151"/>
                </a:solidFill>
                <a:effectLst/>
                <a:latin typeface="Söhne"/>
              </a:rPr>
              <a:t> Utilize the trained SVM classifier to make predictions on the test set (</a:t>
            </a:r>
            <a:r>
              <a:rPr lang="en-US" b="0" i="0" dirty="0" err="1">
                <a:solidFill>
                  <a:srgbClr val="374151"/>
                </a:solidFill>
                <a:effectLst/>
                <a:latin typeface="Söhne"/>
              </a:rPr>
              <a:t>X_test</a:t>
            </a:r>
            <a:r>
              <a:rPr lang="en-US" b="0" i="0" dirty="0">
                <a:solidFill>
                  <a:srgbClr val="374151"/>
                </a:solidFill>
                <a:effectLst/>
                <a:latin typeface="Söhne"/>
              </a:rPr>
              <a:t>).</a:t>
            </a:r>
          </a:p>
          <a:p>
            <a:pPr algn="l">
              <a:buFont typeface="Arial" panose="020B0604020202020204" pitchFamily="34" charset="0"/>
              <a:buChar char="•"/>
            </a:pPr>
            <a:r>
              <a:rPr lang="en-US" b="1" i="0" dirty="0">
                <a:solidFill>
                  <a:srgbClr val="374151"/>
                </a:solidFill>
                <a:effectLst/>
                <a:latin typeface="Söhne"/>
              </a:rPr>
              <a:t>Error Calculation:</a:t>
            </a:r>
            <a:r>
              <a:rPr lang="en-US" b="0" i="0" dirty="0">
                <a:solidFill>
                  <a:srgbClr val="374151"/>
                </a:solidFill>
                <a:effectLst/>
                <a:latin typeface="Söhne"/>
              </a:rPr>
              <a:t> Calculate the mean error by comparing the predicted labels (</a:t>
            </a:r>
            <a:r>
              <a:rPr lang="en-US" b="0" i="0" dirty="0" err="1">
                <a:solidFill>
                  <a:srgbClr val="374151"/>
                </a:solidFill>
                <a:effectLst/>
                <a:latin typeface="Söhne"/>
              </a:rPr>
              <a:t>ySVMLinear_pred</a:t>
            </a:r>
            <a:r>
              <a:rPr lang="en-US" b="0" i="0" dirty="0">
                <a:solidFill>
                  <a:srgbClr val="374151"/>
                </a:solidFill>
                <a:effectLst/>
                <a:latin typeface="Söhne"/>
              </a:rPr>
              <a:t>) with the true labels (</a:t>
            </a:r>
            <a:r>
              <a:rPr lang="en-US" b="0" i="0" dirty="0" err="1">
                <a:solidFill>
                  <a:srgbClr val="374151"/>
                </a:solidFill>
                <a:effectLst/>
                <a:latin typeface="Söhne"/>
              </a:rPr>
              <a:t>y_test</a:t>
            </a:r>
            <a:r>
              <a:rPr lang="en-US" b="0" i="0" dirty="0">
                <a:solidFill>
                  <a:srgbClr val="374151"/>
                </a:solidFill>
                <a:effectLst/>
                <a:latin typeface="Söhne"/>
              </a:rPr>
              <a:t>). The accuracy score is employed as the error metric.</a:t>
            </a:r>
          </a:p>
          <a:p>
            <a:pPr algn="l">
              <a:buFont typeface="Arial" panose="020B0604020202020204" pitchFamily="34" charset="0"/>
              <a:buChar char="•"/>
            </a:pPr>
            <a:r>
              <a:rPr lang="en-US" b="1" i="0" dirty="0">
                <a:solidFill>
                  <a:srgbClr val="374151"/>
                </a:solidFill>
                <a:effectLst/>
                <a:latin typeface="Söhne"/>
              </a:rPr>
              <a:t>Result Display:</a:t>
            </a:r>
            <a:r>
              <a:rPr lang="en-US" b="0" i="0" dirty="0">
                <a:solidFill>
                  <a:srgbClr val="374151"/>
                </a:solidFill>
                <a:effectLst/>
                <a:latin typeface="Söhne"/>
              </a:rPr>
              <a:t> Print and store the mean error for the SVM classifier with a linear kernel. The mean error is displayed for analysis and comparison with other classifiers.</a:t>
            </a:r>
          </a:p>
          <a:p>
            <a:endParaRPr lang="el-GR" dirty="0"/>
          </a:p>
        </p:txBody>
      </p:sp>
      <p:pic>
        <p:nvPicPr>
          <p:cNvPr id="6" name="Θέση περιεχομένου 5">
            <a:extLst>
              <a:ext uri="{FF2B5EF4-FFF2-40B4-BE49-F238E27FC236}">
                <a16:creationId xmlns:a16="http://schemas.microsoft.com/office/drawing/2014/main" id="{37782CEC-A83F-C583-6650-49486FD253A0}"/>
              </a:ext>
            </a:extLst>
          </p:cNvPr>
          <p:cNvPicPr>
            <a:picLocks noGrp="1" noChangeAspect="1"/>
          </p:cNvPicPr>
          <p:nvPr>
            <p:ph sz="half" idx="2"/>
          </p:nvPr>
        </p:nvPicPr>
        <p:blipFill>
          <a:blip r:embed="rId2"/>
          <a:stretch>
            <a:fillRect/>
          </a:stretch>
        </p:blipFill>
        <p:spPr>
          <a:xfrm>
            <a:off x="6188075" y="2818214"/>
            <a:ext cx="5422900" cy="2451885"/>
          </a:xfrm>
        </p:spPr>
      </p:pic>
    </p:spTree>
    <p:extLst>
      <p:ext uri="{BB962C8B-B14F-4D97-AF65-F5344CB8AC3E}">
        <p14:creationId xmlns:p14="http://schemas.microsoft.com/office/powerpoint/2010/main" val="3076797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82C7C66-6D87-A869-D705-63CAF8688684}"/>
              </a:ext>
            </a:extLst>
          </p:cNvPr>
          <p:cNvSpPr>
            <a:spLocks noGrp="1"/>
          </p:cNvSpPr>
          <p:nvPr>
            <p:ph type="title"/>
          </p:nvPr>
        </p:nvSpPr>
        <p:spPr/>
        <p:txBody>
          <a:bodyPr>
            <a:noAutofit/>
          </a:bodyPr>
          <a:lstStyle/>
          <a:p>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b="1" i="0" dirty="0">
                <a:effectLst/>
                <a:latin typeface="Söhne"/>
              </a:rPr>
            </a:br>
            <a:r>
              <a:rPr lang="en-US" dirty="0">
                <a:solidFill>
                  <a:srgbClr val="374151"/>
                </a:solidFill>
                <a:latin typeface="Söhne"/>
              </a:rPr>
              <a:t>Data</a:t>
            </a:r>
            <a:r>
              <a:rPr lang="en-US" b="1" i="0" dirty="0">
                <a:effectLst/>
                <a:latin typeface="Söhne"/>
              </a:rPr>
              <a:t> </a:t>
            </a:r>
            <a:r>
              <a:rPr lang="en-US" dirty="0">
                <a:solidFill>
                  <a:srgbClr val="374151"/>
                </a:solidFill>
                <a:latin typeface="Söhne"/>
              </a:rPr>
              <a:t>Overview</a:t>
            </a:r>
            <a:endParaRPr lang="el-GR" dirty="0"/>
          </a:p>
        </p:txBody>
      </p:sp>
      <p:sp>
        <p:nvSpPr>
          <p:cNvPr id="3" name="Θέση περιεχομένου 2">
            <a:extLst>
              <a:ext uri="{FF2B5EF4-FFF2-40B4-BE49-F238E27FC236}">
                <a16:creationId xmlns:a16="http://schemas.microsoft.com/office/drawing/2014/main" id="{7D246F62-CFCD-79A0-C533-FD8CB16A7B30}"/>
              </a:ext>
            </a:extLst>
          </p:cNvPr>
          <p:cNvSpPr>
            <a:spLocks noGrp="1"/>
          </p:cNvSpPr>
          <p:nvPr>
            <p:ph idx="1"/>
          </p:nvPr>
        </p:nvSpPr>
        <p:spPr/>
        <p:txBody>
          <a:bodyPr/>
          <a:lstStyle/>
          <a:p>
            <a:endParaRPr lang="en-US" dirty="0"/>
          </a:p>
          <a:p>
            <a:r>
              <a:rPr lang="en-US" dirty="0"/>
              <a:t>The dataset is loaded from dataset.csv file.</a:t>
            </a:r>
          </a:p>
          <a:p>
            <a:r>
              <a:rPr lang="en-US" dirty="0"/>
              <a:t>The samples are 280.</a:t>
            </a:r>
          </a:p>
          <a:p>
            <a:r>
              <a:rPr lang="en-US" dirty="0"/>
              <a:t>Each sample has a 2D vector along with a label (1, 2, or 3).</a:t>
            </a:r>
          </a:p>
          <a:p>
            <a:r>
              <a:rPr lang="en-US" dirty="0"/>
              <a:t>This dataset will be used in parts A, B and C.</a:t>
            </a:r>
          </a:p>
          <a:p>
            <a:pPr marL="0" indent="0">
              <a:buNone/>
            </a:pPr>
            <a:endParaRPr lang="el-GR" dirty="0"/>
          </a:p>
        </p:txBody>
      </p:sp>
      <p:pic>
        <p:nvPicPr>
          <p:cNvPr id="5" name="Εικόνα 4">
            <a:extLst>
              <a:ext uri="{FF2B5EF4-FFF2-40B4-BE49-F238E27FC236}">
                <a16:creationId xmlns:a16="http://schemas.microsoft.com/office/drawing/2014/main" id="{3ED6FDB4-D7A8-125D-4470-27399A0E0CF3}"/>
              </a:ext>
            </a:extLst>
          </p:cNvPr>
          <p:cNvPicPr>
            <a:picLocks noChangeAspect="1"/>
          </p:cNvPicPr>
          <p:nvPr/>
        </p:nvPicPr>
        <p:blipFill>
          <a:blip r:embed="rId2"/>
          <a:stretch>
            <a:fillRect/>
          </a:stretch>
        </p:blipFill>
        <p:spPr>
          <a:xfrm>
            <a:off x="7247487" y="1944210"/>
            <a:ext cx="4479916" cy="4425472"/>
          </a:xfrm>
          <a:prstGeom prst="rect">
            <a:avLst/>
          </a:prstGeom>
        </p:spPr>
      </p:pic>
    </p:spTree>
    <p:extLst>
      <p:ext uri="{BB962C8B-B14F-4D97-AF65-F5344CB8AC3E}">
        <p14:creationId xmlns:p14="http://schemas.microsoft.com/office/powerpoint/2010/main" val="684845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361D01E-6A90-5697-93EA-B0C029079FFF}"/>
              </a:ext>
            </a:extLst>
          </p:cNvPr>
          <p:cNvSpPr>
            <a:spLocks noGrp="1"/>
          </p:cNvSpPr>
          <p:nvPr>
            <p:ph type="title"/>
          </p:nvPr>
        </p:nvSpPr>
        <p:spPr/>
        <p:txBody>
          <a:bodyPr/>
          <a:lstStyle/>
          <a:p>
            <a:r>
              <a:rPr lang="en-US" dirty="0">
                <a:solidFill>
                  <a:srgbClr val="374151"/>
                </a:solidFill>
                <a:latin typeface="Söhne"/>
              </a:rPr>
              <a:t>c.2 – </a:t>
            </a:r>
            <a:r>
              <a:rPr lang="en-US" dirty="0" err="1">
                <a:solidFill>
                  <a:srgbClr val="374151"/>
                </a:solidFill>
                <a:latin typeface="Söhne"/>
              </a:rPr>
              <a:t>rbf</a:t>
            </a:r>
            <a:r>
              <a:rPr lang="en-US" dirty="0">
                <a:solidFill>
                  <a:srgbClr val="374151"/>
                </a:solidFill>
                <a:latin typeface="Söhne"/>
              </a:rPr>
              <a:t> </a:t>
            </a:r>
            <a:r>
              <a:rPr lang="en-US" dirty="0" err="1">
                <a:solidFill>
                  <a:srgbClr val="374151"/>
                </a:solidFill>
                <a:latin typeface="Söhne"/>
              </a:rPr>
              <a:t>svm</a:t>
            </a:r>
            <a:r>
              <a:rPr lang="en-US" dirty="0">
                <a:solidFill>
                  <a:srgbClr val="374151"/>
                </a:solidFill>
                <a:latin typeface="Söhne"/>
              </a:rPr>
              <a:t> </a:t>
            </a:r>
            <a:endParaRPr lang="el-GR" dirty="0"/>
          </a:p>
        </p:txBody>
      </p:sp>
      <p:sp>
        <p:nvSpPr>
          <p:cNvPr id="3" name="Θέση περιεχομένου 2">
            <a:extLst>
              <a:ext uri="{FF2B5EF4-FFF2-40B4-BE49-F238E27FC236}">
                <a16:creationId xmlns:a16="http://schemas.microsoft.com/office/drawing/2014/main" id="{E36F4DDF-A0C4-7BEC-543C-51C74B4DA7FB}"/>
              </a:ext>
            </a:extLst>
          </p:cNvPr>
          <p:cNvSpPr>
            <a:spLocks noGrp="1"/>
          </p:cNvSpPr>
          <p:nvPr>
            <p:ph sz="half" idx="1"/>
          </p:nvPr>
        </p:nvSpPr>
        <p:spPr/>
        <p:txBody>
          <a:bodyPr>
            <a:normAutofit lnSpcReduction="10000"/>
          </a:bodyPr>
          <a:lstStyle/>
          <a:p>
            <a:pPr>
              <a:buFont typeface="Arial" panose="020B0604020202020204" pitchFamily="34" charset="0"/>
              <a:buChar char="•"/>
            </a:pPr>
            <a:r>
              <a:rPr lang="en-US" sz="1600" b="1" dirty="0">
                <a:solidFill>
                  <a:srgbClr val="374151"/>
                </a:solidFill>
                <a:latin typeface="Söhne"/>
              </a:rPr>
              <a:t>Classifier Type:</a:t>
            </a:r>
            <a:r>
              <a:rPr lang="en-US" dirty="0"/>
              <a:t> </a:t>
            </a:r>
            <a:r>
              <a:rPr lang="en-US" sz="1600" dirty="0">
                <a:solidFill>
                  <a:srgbClr val="374151"/>
                </a:solidFill>
                <a:latin typeface="Söhne"/>
              </a:rPr>
              <a:t>Support Vector Machine (SVM) with RBF Kernel.</a:t>
            </a:r>
          </a:p>
          <a:p>
            <a:pPr>
              <a:buFont typeface="Arial" panose="020B0604020202020204" pitchFamily="34" charset="0"/>
              <a:buChar char="•"/>
            </a:pPr>
            <a:r>
              <a:rPr lang="en-US" sz="1600" b="1" dirty="0">
                <a:solidFill>
                  <a:srgbClr val="374151"/>
                </a:solidFill>
                <a:latin typeface="Söhne"/>
              </a:rPr>
              <a:t>Grid Search for Hyperparameter Tuning: </a:t>
            </a:r>
            <a:r>
              <a:rPr lang="en-US" sz="1600" dirty="0">
                <a:solidFill>
                  <a:srgbClr val="374151"/>
                </a:solidFill>
                <a:latin typeface="Söhne"/>
              </a:rPr>
              <a:t>Define a parameter grid (</a:t>
            </a:r>
            <a:r>
              <a:rPr lang="en-US" sz="1600" dirty="0" err="1">
                <a:solidFill>
                  <a:srgbClr val="374151"/>
                </a:solidFill>
                <a:latin typeface="Söhne"/>
              </a:rPr>
              <a:t>param_grid_rbf</a:t>
            </a:r>
            <a:r>
              <a:rPr lang="en-US" sz="1600" dirty="0">
                <a:solidFill>
                  <a:srgbClr val="374151"/>
                </a:solidFill>
                <a:latin typeface="Söhne"/>
              </a:rPr>
              <a:t>) specifying different values for 'C' (regularization parameter) and 'gamma' (kernel coefficient).</a:t>
            </a:r>
          </a:p>
          <a:p>
            <a:pPr>
              <a:buFont typeface="Arial" panose="020B0604020202020204" pitchFamily="34" charset="0"/>
              <a:buChar char="•"/>
            </a:pPr>
            <a:r>
              <a:rPr lang="en-US" sz="1600" b="1" dirty="0">
                <a:solidFill>
                  <a:srgbClr val="374151"/>
                </a:solidFill>
                <a:latin typeface="Söhne"/>
              </a:rPr>
              <a:t>Model Initialization: </a:t>
            </a:r>
            <a:r>
              <a:rPr lang="en-US" sz="1600" dirty="0">
                <a:solidFill>
                  <a:srgbClr val="374151"/>
                </a:solidFill>
                <a:latin typeface="Söhne"/>
              </a:rPr>
              <a:t>Create an SVM classifier with an RBF kernel (</a:t>
            </a:r>
            <a:r>
              <a:rPr lang="en-US" sz="1600" dirty="0" err="1">
                <a:solidFill>
                  <a:srgbClr val="374151"/>
                </a:solidFill>
                <a:latin typeface="Söhne"/>
              </a:rPr>
              <a:t>svm_classifier_rbf</a:t>
            </a:r>
            <a:r>
              <a:rPr lang="en-US" sz="1600" dirty="0">
                <a:solidFill>
                  <a:srgbClr val="374151"/>
                </a:solidFill>
                <a:latin typeface="Söhne"/>
              </a:rPr>
              <a:t>).</a:t>
            </a:r>
          </a:p>
          <a:p>
            <a:pPr>
              <a:buFont typeface="Arial" panose="020B0604020202020204" pitchFamily="34" charset="0"/>
              <a:buChar char="•"/>
            </a:pPr>
            <a:r>
              <a:rPr lang="en-US" sz="1600" b="1" dirty="0">
                <a:solidFill>
                  <a:srgbClr val="374151"/>
                </a:solidFill>
                <a:latin typeface="Söhne"/>
              </a:rPr>
              <a:t>Grid Search Execution: </a:t>
            </a:r>
          </a:p>
          <a:p>
            <a:pPr lvl="1">
              <a:buFont typeface="Wingdings" panose="05000000000000000000" pitchFamily="2" charset="2"/>
              <a:buChar char="§"/>
            </a:pPr>
            <a:r>
              <a:rPr lang="en-US" sz="1400" dirty="0">
                <a:solidFill>
                  <a:srgbClr val="374151"/>
                </a:solidFill>
                <a:latin typeface="Söhne"/>
              </a:rPr>
              <a:t>Perform a grid search with cross-validation (</a:t>
            </a:r>
            <a:r>
              <a:rPr lang="en-US" sz="1400" dirty="0" err="1">
                <a:solidFill>
                  <a:srgbClr val="374151"/>
                </a:solidFill>
                <a:latin typeface="Söhne"/>
              </a:rPr>
              <a:t>GridSearchCV</a:t>
            </a:r>
            <a:r>
              <a:rPr lang="en-US" sz="1400" dirty="0">
                <a:solidFill>
                  <a:srgbClr val="374151"/>
                </a:solidFill>
                <a:latin typeface="Söhne"/>
              </a:rPr>
              <a:t>) on the RBF kernel SVM using the defined parameter grid.</a:t>
            </a:r>
          </a:p>
          <a:p>
            <a:pPr lvl="1">
              <a:buFont typeface="Wingdings" panose="05000000000000000000" pitchFamily="2" charset="2"/>
              <a:buChar char="§"/>
            </a:pPr>
            <a:r>
              <a:rPr lang="en-US" sz="1400" dirty="0">
                <a:solidFill>
                  <a:srgbClr val="374151"/>
                </a:solidFill>
                <a:latin typeface="Söhne"/>
              </a:rPr>
              <a:t>Evaluate performance using 5-fold cross-validation and the accuracy scoring metric.</a:t>
            </a:r>
            <a:endParaRPr lang="el-GR" sz="1400" dirty="0">
              <a:solidFill>
                <a:srgbClr val="374151"/>
              </a:solidFill>
              <a:latin typeface="Söhne"/>
            </a:endParaRPr>
          </a:p>
        </p:txBody>
      </p:sp>
      <p:pic>
        <p:nvPicPr>
          <p:cNvPr id="6" name="Θέση περιεχομένου 5">
            <a:extLst>
              <a:ext uri="{FF2B5EF4-FFF2-40B4-BE49-F238E27FC236}">
                <a16:creationId xmlns:a16="http://schemas.microsoft.com/office/drawing/2014/main" id="{53B51CCB-2D64-09CD-CF93-7B1BDBE0603B}"/>
              </a:ext>
            </a:extLst>
          </p:cNvPr>
          <p:cNvPicPr>
            <a:picLocks noGrp="1" noChangeAspect="1"/>
          </p:cNvPicPr>
          <p:nvPr>
            <p:ph sz="half" idx="2"/>
          </p:nvPr>
        </p:nvPicPr>
        <p:blipFill>
          <a:blip r:embed="rId2"/>
          <a:stretch>
            <a:fillRect/>
          </a:stretch>
        </p:blipFill>
        <p:spPr>
          <a:xfrm>
            <a:off x="6188075" y="2699792"/>
            <a:ext cx="5422900" cy="2688728"/>
          </a:xfrm>
        </p:spPr>
      </p:pic>
    </p:spTree>
    <p:extLst>
      <p:ext uri="{BB962C8B-B14F-4D97-AF65-F5344CB8AC3E}">
        <p14:creationId xmlns:p14="http://schemas.microsoft.com/office/powerpoint/2010/main" val="31135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D5C803-EEFA-418D-29F1-AFEF8BD5FB18}"/>
              </a:ext>
            </a:extLst>
          </p:cNvPr>
          <p:cNvSpPr>
            <a:spLocks noGrp="1"/>
          </p:cNvSpPr>
          <p:nvPr>
            <p:ph type="title"/>
          </p:nvPr>
        </p:nvSpPr>
        <p:spPr/>
        <p:txBody>
          <a:bodyPr/>
          <a:lstStyle/>
          <a:p>
            <a:r>
              <a:rPr lang="en-US" dirty="0">
                <a:solidFill>
                  <a:srgbClr val="374151"/>
                </a:solidFill>
                <a:latin typeface="Söhne"/>
              </a:rPr>
              <a:t>c.2 – </a:t>
            </a:r>
            <a:r>
              <a:rPr lang="en-US" dirty="0" err="1">
                <a:solidFill>
                  <a:srgbClr val="374151"/>
                </a:solidFill>
                <a:latin typeface="Söhne"/>
              </a:rPr>
              <a:t>rbf</a:t>
            </a:r>
            <a:r>
              <a:rPr lang="en-US" dirty="0">
                <a:solidFill>
                  <a:srgbClr val="374151"/>
                </a:solidFill>
                <a:latin typeface="Söhne"/>
              </a:rPr>
              <a:t> </a:t>
            </a:r>
            <a:r>
              <a:rPr lang="en-US" dirty="0" err="1">
                <a:solidFill>
                  <a:srgbClr val="374151"/>
                </a:solidFill>
                <a:latin typeface="Söhne"/>
              </a:rPr>
              <a:t>svm</a:t>
            </a:r>
            <a:r>
              <a:rPr lang="en-US" dirty="0">
                <a:solidFill>
                  <a:srgbClr val="374151"/>
                </a:solidFill>
                <a:latin typeface="Söhne"/>
              </a:rPr>
              <a:t> </a:t>
            </a:r>
            <a:endParaRPr lang="el-GR" dirty="0"/>
          </a:p>
        </p:txBody>
      </p:sp>
      <p:sp>
        <p:nvSpPr>
          <p:cNvPr id="3" name="Θέση περιεχομένου 2">
            <a:extLst>
              <a:ext uri="{FF2B5EF4-FFF2-40B4-BE49-F238E27FC236}">
                <a16:creationId xmlns:a16="http://schemas.microsoft.com/office/drawing/2014/main" id="{D3DDC448-2B32-D565-288D-E7BF83A87BCA}"/>
              </a:ext>
            </a:extLst>
          </p:cNvPr>
          <p:cNvSpPr>
            <a:spLocks noGrp="1"/>
          </p:cNvSpPr>
          <p:nvPr>
            <p:ph sz="half" idx="1"/>
          </p:nvPr>
        </p:nvSpPr>
        <p:spPr/>
        <p:txBody>
          <a:bodyPr>
            <a:normAutofit fontScale="85000" lnSpcReduction="20000"/>
          </a:bodyPr>
          <a:lstStyle/>
          <a:p>
            <a:pPr>
              <a:buFont typeface="Arial" panose="020B0604020202020204" pitchFamily="34" charset="0"/>
              <a:buChar char="•"/>
            </a:pPr>
            <a:r>
              <a:rPr lang="en-US" b="1" dirty="0">
                <a:solidFill>
                  <a:srgbClr val="374151"/>
                </a:solidFill>
                <a:latin typeface="Söhne"/>
              </a:rPr>
              <a:t>Results Compilation: </a:t>
            </a:r>
            <a:r>
              <a:rPr lang="en-US" dirty="0">
                <a:solidFill>
                  <a:srgbClr val="374151"/>
                </a:solidFill>
                <a:latin typeface="Söhne"/>
              </a:rPr>
              <a:t>Retrieve the results of the grid search and organize them into a </a:t>
            </a:r>
            <a:r>
              <a:rPr lang="en-US" dirty="0" err="1">
                <a:solidFill>
                  <a:srgbClr val="374151"/>
                </a:solidFill>
                <a:latin typeface="Söhne"/>
              </a:rPr>
              <a:t>DataFrame</a:t>
            </a:r>
            <a:r>
              <a:rPr lang="en-US" dirty="0">
                <a:solidFill>
                  <a:srgbClr val="374151"/>
                </a:solidFill>
                <a:latin typeface="Söhne"/>
              </a:rPr>
              <a:t> (</a:t>
            </a:r>
            <a:r>
              <a:rPr lang="en-US" dirty="0" err="1">
                <a:solidFill>
                  <a:srgbClr val="374151"/>
                </a:solidFill>
                <a:latin typeface="Söhne"/>
              </a:rPr>
              <a:t>results_df</a:t>
            </a:r>
            <a:r>
              <a:rPr lang="en-US" dirty="0">
                <a:solidFill>
                  <a:srgbClr val="374151"/>
                </a:solidFill>
                <a:latin typeface="Söhne"/>
              </a:rPr>
              <a:t>). Display the grid search results, including hyperparameters and corresponding mean test scores.</a:t>
            </a:r>
          </a:p>
          <a:p>
            <a:pPr>
              <a:buFont typeface="Arial" panose="020B0604020202020204" pitchFamily="34" charset="0"/>
              <a:buChar char="•"/>
            </a:pPr>
            <a:r>
              <a:rPr lang="en-US" b="1" dirty="0">
                <a:solidFill>
                  <a:srgbClr val="374151"/>
                </a:solidFill>
                <a:latin typeface="Söhne"/>
              </a:rPr>
              <a:t>Training with Best Parameters: </a:t>
            </a:r>
            <a:r>
              <a:rPr lang="en-US" dirty="0">
                <a:solidFill>
                  <a:srgbClr val="374151"/>
                </a:solidFill>
                <a:latin typeface="Söhne"/>
              </a:rPr>
              <a:t>Train a new SVM classifier with the RBF kernel using the best hyperparameters (</a:t>
            </a:r>
            <a:r>
              <a:rPr lang="en-US" dirty="0" err="1">
                <a:solidFill>
                  <a:srgbClr val="374151"/>
                </a:solidFill>
                <a:latin typeface="Söhne"/>
              </a:rPr>
              <a:t>best_svm_classifier_rbf</a:t>
            </a:r>
            <a:r>
              <a:rPr lang="en-US" dirty="0">
                <a:solidFill>
                  <a:srgbClr val="374151"/>
                </a:solidFill>
                <a:latin typeface="Söhne"/>
              </a:rPr>
              <a:t>).</a:t>
            </a:r>
          </a:p>
          <a:p>
            <a:pPr algn="l">
              <a:buFont typeface="Arial" panose="020B0604020202020204" pitchFamily="34" charset="0"/>
              <a:buChar char="•"/>
            </a:pPr>
            <a:r>
              <a:rPr lang="en-US" b="1" i="0" dirty="0">
                <a:solidFill>
                  <a:srgbClr val="374151"/>
                </a:solidFill>
                <a:effectLst/>
                <a:latin typeface="Söhne"/>
              </a:rPr>
              <a:t>Predictions:</a:t>
            </a:r>
            <a:r>
              <a:rPr lang="en-US" b="0" i="0" dirty="0">
                <a:solidFill>
                  <a:srgbClr val="374151"/>
                </a:solidFill>
                <a:effectLst/>
                <a:latin typeface="Söhne"/>
              </a:rPr>
              <a:t> Utilize the trained SVM classifier to make predictions on the test set (</a:t>
            </a:r>
            <a:r>
              <a:rPr lang="en-US" b="0" i="0" dirty="0" err="1">
                <a:solidFill>
                  <a:srgbClr val="374151"/>
                </a:solidFill>
                <a:effectLst/>
                <a:latin typeface="Söhne"/>
              </a:rPr>
              <a:t>X_test</a:t>
            </a:r>
            <a:r>
              <a:rPr lang="en-US" b="0" i="0" dirty="0">
                <a:solidFill>
                  <a:srgbClr val="374151"/>
                </a:solidFill>
                <a:effectLst/>
                <a:latin typeface="Söhne"/>
              </a:rPr>
              <a:t>).</a:t>
            </a:r>
          </a:p>
          <a:p>
            <a:pPr algn="l">
              <a:buFont typeface="Arial" panose="020B0604020202020204" pitchFamily="34" charset="0"/>
              <a:buChar char="•"/>
            </a:pPr>
            <a:r>
              <a:rPr lang="en-US" b="1" i="0" dirty="0">
                <a:solidFill>
                  <a:srgbClr val="374151"/>
                </a:solidFill>
                <a:effectLst/>
                <a:latin typeface="Söhne"/>
              </a:rPr>
              <a:t>Error Calculation:</a:t>
            </a:r>
            <a:r>
              <a:rPr lang="en-US" b="0" i="0" dirty="0">
                <a:solidFill>
                  <a:srgbClr val="374151"/>
                </a:solidFill>
                <a:effectLst/>
                <a:latin typeface="Söhne"/>
              </a:rPr>
              <a:t> Calculate the mean error by comparing the predicted labels (</a:t>
            </a:r>
            <a:r>
              <a:rPr lang="en-US" b="0" i="0" dirty="0" err="1">
                <a:solidFill>
                  <a:srgbClr val="374151"/>
                </a:solidFill>
                <a:effectLst/>
                <a:latin typeface="Söhne"/>
              </a:rPr>
              <a:t>y_pred_rbf</a:t>
            </a:r>
            <a:r>
              <a:rPr lang="en-US" b="0" i="0" dirty="0">
                <a:solidFill>
                  <a:srgbClr val="374151"/>
                </a:solidFill>
                <a:effectLst/>
                <a:latin typeface="Söhne"/>
              </a:rPr>
              <a:t>) with the true labels (</a:t>
            </a:r>
            <a:r>
              <a:rPr lang="en-US" b="0" i="0" dirty="0" err="1">
                <a:solidFill>
                  <a:srgbClr val="374151"/>
                </a:solidFill>
                <a:effectLst/>
                <a:latin typeface="Söhne"/>
              </a:rPr>
              <a:t>y_test</a:t>
            </a:r>
            <a:r>
              <a:rPr lang="en-US" b="0" i="0" dirty="0">
                <a:solidFill>
                  <a:srgbClr val="374151"/>
                </a:solidFill>
                <a:effectLst/>
                <a:latin typeface="Söhne"/>
              </a:rPr>
              <a:t>). The accuracy score is employed as the error metric.</a:t>
            </a:r>
          </a:p>
          <a:p>
            <a:pPr algn="l">
              <a:buFont typeface="Arial" panose="020B0604020202020204" pitchFamily="34" charset="0"/>
              <a:buChar char="•"/>
            </a:pPr>
            <a:r>
              <a:rPr lang="en-US" b="1" i="0" dirty="0">
                <a:solidFill>
                  <a:srgbClr val="374151"/>
                </a:solidFill>
                <a:effectLst/>
                <a:latin typeface="Söhne"/>
              </a:rPr>
              <a:t>Result Display:</a:t>
            </a:r>
            <a:r>
              <a:rPr lang="en-US" b="0" i="0" dirty="0">
                <a:solidFill>
                  <a:srgbClr val="374151"/>
                </a:solidFill>
                <a:effectLst/>
                <a:latin typeface="Söhne"/>
              </a:rPr>
              <a:t> Display the best hyperparameters for the RBF kernel. Print the error on the test dataset, providing a quantitative measure of the model's predictive accuracy.</a:t>
            </a:r>
          </a:p>
        </p:txBody>
      </p:sp>
      <p:pic>
        <p:nvPicPr>
          <p:cNvPr id="6" name="Θέση περιεχομένου 5">
            <a:extLst>
              <a:ext uri="{FF2B5EF4-FFF2-40B4-BE49-F238E27FC236}">
                <a16:creationId xmlns:a16="http://schemas.microsoft.com/office/drawing/2014/main" id="{4CA54817-9DFA-CEA6-4DBA-617797A9ABA2}"/>
              </a:ext>
            </a:extLst>
          </p:cNvPr>
          <p:cNvPicPr>
            <a:picLocks noGrp="1" noChangeAspect="1"/>
          </p:cNvPicPr>
          <p:nvPr>
            <p:ph sz="half" idx="2"/>
          </p:nvPr>
        </p:nvPicPr>
        <p:blipFill>
          <a:blip r:embed="rId2"/>
          <a:stretch>
            <a:fillRect/>
          </a:stretch>
        </p:blipFill>
        <p:spPr>
          <a:xfrm>
            <a:off x="6656531" y="2227263"/>
            <a:ext cx="4485988" cy="3633787"/>
          </a:xfrm>
        </p:spPr>
      </p:pic>
    </p:spTree>
    <p:extLst>
      <p:ext uri="{BB962C8B-B14F-4D97-AF65-F5344CB8AC3E}">
        <p14:creationId xmlns:p14="http://schemas.microsoft.com/office/powerpoint/2010/main" val="308717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3718B73-DE3C-DBC7-07D9-B6A7FCCA3257}"/>
              </a:ext>
            </a:extLst>
          </p:cNvPr>
          <p:cNvSpPr>
            <a:spLocks noGrp="1"/>
          </p:cNvSpPr>
          <p:nvPr>
            <p:ph type="title"/>
          </p:nvPr>
        </p:nvSpPr>
        <p:spPr/>
        <p:txBody>
          <a:bodyPr/>
          <a:lstStyle/>
          <a:p>
            <a:r>
              <a:rPr lang="en-US" dirty="0">
                <a:solidFill>
                  <a:srgbClr val="374151"/>
                </a:solidFill>
                <a:latin typeface="Söhne"/>
              </a:rPr>
              <a:t>c.2 – </a:t>
            </a:r>
            <a:r>
              <a:rPr lang="en-US" dirty="0" err="1">
                <a:solidFill>
                  <a:srgbClr val="374151"/>
                </a:solidFill>
                <a:latin typeface="Söhne"/>
              </a:rPr>
              <a:t>rbf</a:t>
            </a:r>
            <a:r>
              <a:rPr lang="en-US" dirty="0">
                <a:solidFill>
                  <a:srgbClr val="374151"/>
                </a:solidFill>
                <a:latin typeface="Söhne"/>
              </a:rPr>
              <a:t> </a:t>
            </a:r>
            <a:r>
              <a:rPr lang="en-US" dirty="0" err="1">
                <a:solidFill>
                  <a:srgbClr val="374151"/>
                </a:solidFill>
                <a:latin typeface="Söhne"/>
              </a:rPr>
              <a:t>svm</a:t>
            </a:r>
            <a:r>
              <a:rPr lang="en-US" dirty="0">
                <a:solidFill>
                  <a:srgbClr val="374151"/>
                </a:solidFill>
                <a:latin typeface="Söhne"/>
              </a:rPr>
              <a:t> results</a:t>
            </a:r>
            <a:endParaRPr lang="el-GR" dirty="0"/>
          </a:p>
        </p:txBody>
      </p:sp>
      <p:pic>
        <p:nvPicPr>
          <p:cNvPr id="6" name="Θέση περιεχομένου 5">
            <a:extLst>
              <a:ext uri="{FF2B5EF4-FFF2-40B4-BE49-F238E27FC236}">
                <a16:creationId xmlns:a16="http://schemas.microsoft.com/office/drawing/2014/main" id="{783D5325-86EF-64DB-C84F-4F00CF5C1DB8}"/>
              </a:ext>
            </a:extLst>
          </p:cNvPr>
          <p:cNvPicPr>
            <a:picLocks noGrp="1" noChangeAspect="1"/>
          </p:cNvPicPr>
          <p:nvPr>
            <p:ph sz="half" idx="1"/>
          </p:nvPr>
        </p:nvPicPr>
        <p:blipFill>
          <a:blip r:embed="rId2"/>
          <a:stretch>
            <a:fillRect/>
          </a:stretch>
        </p:blipFill>
        <p:spPr>
          <a:xfrm>
            <a:off x="581025" y="2242620"/>
            <a:ext cx="5422900" cy="3603073"/>
          </a:xfrm>
        </p:spPr>
      </p:pic>
      <p:sp>
        <p:nvSpPr>
          <p:cNvPr id="4" name="Θέση περιεχομένου 3">
            <a:extLst>
              <a:ext uri="{FF2B5EF4-FFF2-40B4-BE49-F238E27FC236}">
                <a16:creationId xmlns:a16="http://schemas.microsoft.com/office/drawing/2014/main" id="{38818900-D42B-29D1-FF28-B7E4B7B74FDF}"/>
              </a:ext>
            </a:extLst>
          </p:cNvPr>
          <p:cNvSpPr>
            <a:spLocks noGrp="1"/>
          </p:cNvSpPr>
          <p:nvPr>
            <p:ph sz="half" idx="2"/>
          </p:nvPr>
        </p:nvSpPr>
        <p:spPr/>
        <p:txBody>
          <a:bodyPr>
            <a:normAutofit fontScale="92500" lnSpcReduction="20000"/>
          </a:bodyPr>
          <a:lstStyle/>
          <a:p>
            <a:pPr algn="l">
              <a:buFont typeface="Arial" panose="020B0604020202020204" pitchFamily="34" charset="0"/>
              <a:buChar char="•"/>
            </a:pPr>
            <a:r>
              <a:rPr lang="en-US" b="0" i="0" dirty="0">
                <a:solidFill>
                  <a:srgbClr val="374151"/>
                </a:solidFill>
                <a:effectLst/>
                <a:latin typeface="Söhne"/>
              </a:rPr>
              <a:t>As 'C' decreases:</a:t>
            </a:r>
          </a:p>
          <a:p>
            <a:pPr lvl="1">
              <a:buFont typeface="Arial" panose="020B0604020202020204" pitchFamily="34" charset="0"/>
              <a:buChar char="•"/>
            </a:pPr>
            <a:r>
              <a:rPr lang="en-US" b="1" i="0" dirty="0">
                <a:solidFill>
                  <a:srgbClr val="374151"/>
                </a:solidFill>
                <a:effectLst/>
                <a:latin typeface="Söhne"/>
              </a:rPr>
              <a:t>Grid Search Scores:</a:t>
            </a:r>
            <a:r>
              <a:rPr lang="en-US" b="0" i="0" dirty="0">
                <a:solidFill>
                  <a:srgbClr val="374151"/>
                </a:solidFill>
                <a:effectLst/>
                <a:latin typeface="Söhne"/>
              </a:rPr>
              <a:t> The mean test scores generally decrease, indicating that lower values of 'C' result in less regularization and potentially overfitting.</a:t>
            </a:r>
          </a:p>
          <a:p>
            <a:pPr lvl="1">
              <a:buFont typeface="Arial" panose="020B0604020202020204" pitchFamily="34" charset="0"/>
              <a:buChar char="•"/>
            </a:pPr>
            <a:r>
              <a:rPr lang="en-US" b="1" i="0" dirty="0">
                <a:solidFill>
                  <a:srgbClr val="374151"/>
                </a:solidFill>
                <a:effectLst/>
                <a:latin typeface="Söhne"/>
              </a:rPr>
              <a:t>Best Hyperparameter Selection:</a:t>
            </a:r>
            <a:r>
              <a:rPr lang="en-US" b="0" i="0" dirty="0">
                <a:solidFill>
                  <a:srgbClr val="374151"/>
                </a:solidFill>
                <a:effectLst/>
                <a:latin typeface="Söhne"/>
              </a:rPr>
              <a:t> The grid search selects {'C': 1} as the best-performing 'C' value, striking a balance between regularization and capturing complex patterns.</a:t>
            </a:r>
          </a:p>
          <a:p>
            <a:pPr algn="l">
              <a:buFont typeface="Arial" panose="020B0604020202020204" pitchFamily="34" charset="0"/>
              <a:buChar char="•"/>
            </a:pPr>
            <a:r>
              <a:rPr lang="en-US" b="0" i="0" dirty="0">
                <a:solidFill>
                  <a:srgbClr val="374151"/>
                </a:solidFill>
                <a:effectLst/>
                <a:latin typeface="Söhne"/>
              </a:rPr>
              <a:t>As 'gamma' decreases:</a:t>
            </a:r>
          </a:p>
          <a:p>
            <a:pPr lvl="1">
              <a:buFont typeface="Arial" panose="020B0604020202020204" pitchFamily="34" charset="0"/>
              <a:buChar char="•"/>
            </a:pPr>
            <a:r>
              <a:rPr lang="en-US" b="1" i="0" dirty="0">
                <a:solidFill>
                  <a:srgbClr val="374151"/>
                </a:solidFill>
                <a:effectLst/>
                <a:latin typeface="Söhne"/>
              </a:rPr>
              <a:t>Grid Search Scores:</a:t>
            </a:r>
            <a:r>
              <a:rPr lang="en-US" b="0" i="0" dirty="0">
                <a:solidFill>
                  <a:srgbClr val="374151"/>
                </a:solidFill>
                <a:effectLst/>
                <a:latin typeface="Söhne"/>
              </a:rPr>
              <a:t> The mean test scores generally decrease, suggesting that lower values of 'gamma' result in a smoother decision boundary.</a:t>
            </a:r>
          </a:p>
          <a:p>
            <a:pPr lvl="1">
              <a:buFont typeface="Arial" panose="020B0604020202020204" pitchFamily="34" charset="0"/>
              <a:buChar char="•"/>
            </a:pPr>
            <a:r>
              <a:rPr lang="en-US" b="1" i="0" dirty="0">
                <a:solidFill>
                  <a:srgbClr val="374151"/>
                </a:solidFill>
                <a:effectLst/>
                <a:latin typeface="Söhne"/>
              </a:rPr>
              <a:t>Best Hyperparameter Selection:</a:t>
            </a:r>
            <a:r>
              <a:rPr lang="en-US" b="0" i="0" dirty="0">
                <a:solidFill>
                  <a:srgbClr val="374151"/>
                </a:solidFill>
                <a:effectLst/>
                <a:latin typeface="Söhne"/>
              </a:rPr>
              <a:t> The grid search selects {'gamma': 0.1} as the best-performing 'gamma' value, indicating a preference for a smoother decision boundary.</a:t>
            </a:r>
          </a:p>
          <a:p>
            <a:endParaRPr lang="el-GR" dirty="0"/>
          </a:p>
        </p:txBody>
      </p:sp>
    </p:spTree>
    <p:extLst>
      <p:ext uri="{BB962C8B-B14F-4D97-AF65-F5344CB8AC3E}">
        <p14:creationId xmlns:p14="http://schemas.microsoft.com/office/powerpoint/2010/main" val="297367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4B6F10-90FD-7D34-0678-632D4F389000}"/>
              </a:ext>
            </a:extLst>
          </p:cNvPr>
          <p:cNvSpPr>
            <a:spLocks noGrp="1"/>
          </p:cNvSpPr>
          <p:nvPr>
            <p:ph type="title"/>
          </p:nvPr>
        </p:nvSpPr>
        <p:spPr>
          <a:xfrm>
            <a:off x="581193" y="729658"/>
            <a:ext cx="11029616" cy="988332"/>
          </a:xfrm>
        </p:spPr>
        <p:txBody>
          <a:bodyPr/>
          <a:lstStyle/>
          <a:p>
            <a:r>
              <a:rPr lang="en-US" dirty="0">
                <a:solidFill>
                  <a:srgbClr val="374151"/>
                </a:solidFill>
                <a:latin typeface="Söhne"/>
              </a:rPr>
              <a:t>c.3 – </a:t>
            </a:r>
            <a:r>
              <a:rPr lang="en-US" dirty="0" err="1">
                <a:solidFill>
                  <a:srgbClr val="374151"/>
                </a:solidFill>
                <a:latin typeface="Söhne"/>
              </a:rPr>
              <a:t>rbf</a:t>
            </a:r>
            <a:r>
              <a:rPr lang="en-US" dirty="0">
                <a:solidFill>
                  <a:srgbClr val="374151"/>
                </a:solidFill>
                <a:latin typeface="Söhne"/>
              </a:rPr>
              <a:t> </a:t>
            </a:r>
            <a:r>
              <a:rPr lang="en-US" dirty="0" err="1">
                <a:solidFill>
                  <a:srgbClr val="374151"/>
                </a:solidFill>
                <a:latin typeface="Söhne"/>
              </a:rPr>
              <a:t>svm</a:t>
            </a:r>
            <a:r>
              <a:rPr lang="en-US" dirty="0">
                <a:solidFill>
                  <a:srgbClr val="374151"/>
                </a:solidFill>
                <a:latin typeface="Söhne"/>
              </a:rPr>
              <a:t> visualizing results</a:t>
            </a:r>
            <a:endParaRPr lang="en-US" dirty="0"/>
          </a:p>
        </p:txBody>
      </p:sp>
      <p:pic>
        <p:nvPicPr>
          <p:cNvPr id="9218" name="Picture 2">
            <a:extLst>
              <a:ext uri="{FF2B5EF4-FFF2-40B4-BE49-F238E27FC236}">
                <a16:creationId xmlns:a16="http://schemas.microsoft.com/office/drawing/2014/main" id="{8ECFCB9B-F41E-5314-0CE8-E2FA9C9B60E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08861" y="2019445"/>
            <a:ext cx="5589147" cy="470347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2AD9A0AB-361D-23E9-6482-2A96E1210D3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21373" y="2019202"/>
            <a:ext cx="5589436" cy="470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71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DD09929-AE09-6E01-E5CF-6F3AD347174B}"/>
              </a:ext>
            </a:extLst>
          </p:cNvPr>
          <p:cNvSpPr>
            <a:spLocks noGrp="1"/>
          </p:cNvSpPr>
          <p:nvPr>
            <p:ph type="title"/>
          </p:nvPr>
        </p:nvSpPr>
        <p:spPr/>
        <p:txBody>
          <a:bodyPr/>
          <a:lstStyle/>
          <a:p>
            <a:r>
              <a:rPr lang="en-US" dirty="0">
                <a:solidFill>
                  <a:srgbClr val="374151"/>
                </a:solidFill>
                <a:latin typeface="Söhne"/>
              </a:rPr>
              <a:t>C. conclusion</a:t>
            </a:r>
            <a:endParaRPr lang="el-GR" dirty="0"/>
          </a:p>
        </p:txBody>
      </p:sp>
      <p:sp>
        <p:nvSpPr>
          <p:cNvPr id="3" name="Θέση περιεχομένου 2">
            <a:extLst>
              <a:ext uri="{FF2B5EF4-FFF2-40B4-BE49-F238E27FC236}">
                <a16:creationId xmlns:a16="http://schemas.microsoft.com/office/drawing/2014/main" id="{C6AA9A7D-FE14-9CDD-10AD-FBE45172DA65}"/>
              </a:ext>
            </a:extLst>
          </p:cNvPr>
          <p:cNvSpPr>
            <a:spLocks noGrp="1"/>
          </p:cNvSpPr>
          <p:nvPr>
            <p:ph sz="half" idx="1"/>
          </p:nvPr>
        </p:nvSpPr>
        <p:spPr>
          <a:xfrm>
            <a:off x="581193" y="2228003"/>
            <a:ext cx="10799980" cy="3633047"/>
          </a:xfrm>
        </p:spPr>
        <p:txBody>
          <a:bodyPr/>
          <a:lstStyle/>
          <a:p>
            <a:r>
              <a:rPr lang="en-US" b="0" i="0" dirty="0">
                <a:solidFill>
                  <a:srgbClr val="374151"/>
                </a:solidFill>
                <a:effectLst/>
                <a:latin typeface="Söhne"/>
              </a:rPr>
              <a:t>The model achieving the lowest error, with a value of 0.093, corresponds to K-Nearest Neighbors (KNN) with k=5, whereas the second lowest error is recorded by the SVM with an RBF kernel, yielding a value of 0.100.</a:t>
            </a:r>
          </a:p>
          <a:p>
            <a:r>
              <a:rPr lang="en-US" b="0" i="0" dirty="0">
                <a:solidFill>
                  <a:srgbClr val="374151"/>
                </a:solidFill>
                <a:effectLst/>
                <a:latin typeface="Söhne"/>
              </a:rPr>
              <a:t>The SVM with RBF kernel's ability to model complex, non-linear relationships, optimal hyperparameter tuning, robustness to noise, and consideration of global decision boundaries contribute to its superior performance compared to KNN with k=5 in this specific scenario.</a:t>
            </a:r>
            <a:endParaRPr lang="el-GR" dirty="0"/>
          </a:p>
        </p:txBody>
      </p:sp>
    </p:spTree>
    <p:extLst>
      <p:ext uri="{BB962C8B-B14F-4D97-AF65-F5344CB8AC3E}">
        <p14:creationId xmlns:p14="http://schemas.microsoft.com/office/powerpoint/2010/main" val="850078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FB9CD3-C61A-6B86-9DD4-7F7A4A134BC8}"/>
              </a:ext>
            </a:extLst>
          </p:cNvPr>
          <p:cNvSpPr>
            <a:spLocks noGrp="1"/>
          </p:cNvSpPr>
          <p:nvPr>
            <p:ph type="title"/>
          </p:nvPr>
        </p:nvSpPr>
        <p:spPr/>
        <p:txBody>
          <a:bodyPr>
            <a:normAutofit fontScale="90000"/>
          </a:bodyPr>
          <a:lstStyle/>
          <a:p>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dirty="0">
                <a:solidFill>
                  <a:srgbClr val="374151"/>
                </a:solidFill>
                <a:latin typeface="Söhne"/>
              </a:rPr>
            </a:br>
            <a:br>
              <a:rPr lang="en-US" b="1" i="0" dirty="0">
                <a:effectLst/>
                <a:latin typeface="Söhne"/>
              </a:rPr>
            </a:br>
            <a:r>
              <a:rPr lang="en-US" dirty="0">
                <a:solidFill>
                  <a:srgbClr val="374151"/>
                </a:solidFill>
                <a:latin typeface="Söhne"/>
              </a:rPr>
              <a:t>D. data</a:t>
            </a:r>
            <a:r>
              <a:rPr lang="en-US" b="1" i="0" dirty="0">
                <a:effectLst/>
                <a:latin typeface="Söhne"/>
              </a:rPr>
              <a:t> </a:t>
            </a:r>
            <a:r>
              <a:rPr lang="en-US" dirty="0">
                <a:solidFill>
                  <a:srgbClr val="374151"/>
                </a:solidFill>
                <a:latin typeface="Söhne"/>
              </a:rPr>
              <a:t>Overview</a:t>
            </a:r>
            <a:endParaRPr lang="el-GR" dirty="0"/>
          </a:p>
        </p:txBody>
      </p:sp>
      <p:sp>
        <p:nvSpPr>
          <p:cNvPr id="3" name="Θέση περιεχομένου 2">
            <a:extLst>
              <a:ext uri="{FF2B5EF4-FFF2-40B4-BE49-F238E27FC236}">
                <a16:creationId xmlns:a16="http://schemas.microsoft.com/office/drawing/2014/main" id="{C5E62569-26B9-2FE0-64C9-984038A4435A}"/>
              </a:ext>
            </a:extLst>
          </p:cNvPr>
          <p:cNvSpPr>
            <a:spLocks noGrp="1"/>
          </p:cNvSpPr>
          <p:nvPr>
            <p:ph sz="half" idx="1"/>
          </p:nvPr>
        </p:nvSpPr>
        <p:spPr>
          <a:xfrm>
            <a:off x="581192" y="2228003"/>
            <a:ext cx="6387779" cy="3633047"/>
          </a:xfrm>
        </p:spPr>
        <p:txBody>
          <a:bodyPr>
            <a:normAutofit lnSpcReduction="10000"/>
          </a:bodyPr>
          <a:lstStyle/>
          <a:p>
            <a:r>
              <a:rPr lang="en-US" dirty="0"/>
              <a:t>The dataset is loaded from datasetC.csv file.</a:t>
            </a:r>
          </a:p>
          <a:p>
            <a:r>
              <a:rPr lang="en-US" dirty="0"/>
              <a:t>There are 5000 samples.</a:t>
            </a:r>
          </a:p>
          <a:p>
            <a:r>
              <a:rPr lang="en-US" dirty="0"/>
              <a:t>Each sample has a 400D vector (features) along with a label (1, 2, 3, 4 or 5).</a:t>
            </a:r>
          </a:p>
          <a:p>
            <a:r>
              <a:rPr lang="en-US" dirty="0"/>
              <a:t>The dataset loaded from datasetTestC.csv file will be used as input for the final predictions.</a:t>
            </a:r>
          </a:p>
          <a:p>
            <a:r>
              <a:rPr lang="en-US" dirty="0"/>
              <a:t>The </a:t>
            </a:r>
            <a:r>
              <a:rPr lang="en-US" dirty="0" err="1"/>
              <a:t>datasetC</a:t>
            </a:r>
            <a:r>
              <a:rPr lang="en-US" dirty="0"/>
              <a:t> is </a:t>
            </a:r>
            <a:r>
              <a:rPr lang="en-US" dirty="0" err="1"/>
              <a:t>splitted</a:t>
            </a:r>
            <a:r>
              <a:rPr lang="en-US" dirty="0"/>
              <a:t> into train, validation and test datasets</a:t>
            </a:r>
          </a:p>
          <a:p>
            <a:r>
              <a:rPr lang="en-US" dirty="0"/>
              <a:t>The </a:t>
            </a:r>
            <a:r>
              <a:rPr lang="en-US" dirty="0" err="1"/>
              <a:t>datasetC</a:t>
            </a:r>
            <a:r>
              <a:rPr lang="en-US" dirty="0"/>
              <a:t> is balanced and there are no missing values.</a:t>
            </a:r>
          </a:p>
          <a:p>
            <a:r>
              <a:rPr lang="en-US" dirty="0"/>
              <a:t>Given that the classes are balanced, metrics like accuracy, precision, recall, and F1 score should be informative. The accuracy metric will be used.</a:t>
            </a:r>
            <a:endParaRPr lang="el-GR" dirty="0"/>
          </a:p>
        </p:txBody>
      </p:sp>
      <p:pic>
        <p:nvPicPr>
          <p:cNvPr id="5126" name="Picture 6">
            <a:extLst>
              <a:ext uri="{FF2B5EF4-FFF2-40B4-BE49-F238E27FC236}">
                <a16:creationId xmlns:a16="http://schemas.microsoft.com/office/drawing/2014/main" id="{A063C930-3AB6-DCDE-0070-13112B1F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971" y="2081478"/>
            <a:ext cx="4684735" cy="3779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959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C0D741F-D48E-0922-C6AF-14D9CB70E61D}"/>
              </a:ext>
            </a:extLst>
          </p:cNvPr>
          <p:cNvSpPr>
            <a:spLocks noGrp="1"/>
          </p:cNvSpPr>
          <p:nvPr>
            <p:ph type="title"/>
          </p:nvPr>
        </p:nvSpPr>
        <p:spPr/>
        <p:txBody>
          <a:bodyPr/>
          <a:lstStyle/>
          <a:p>
            <a:r>
              <a:rPr lang="en-US" b="0" i="0" dirty="0">
                <a:solidFill>
                  <a:srgbClr val="374151"/>
                </a:solidFill>
                <a:effectLst/>
                <a:latin typeface="Söhne"/>
              </a:rPr>
              <a:t>d.1 NAIVE BAYES CLASSIFIER</a:t>
            </a:r>
            <a:endParaRPr lang="el-GR" dirty="0"/>
          </a:p>
        </p:txBody>
      </p:sp>
      <p:sp>
        <p:nvSpPr>
          <p:cNvPr id="3" name="Θέση περιεχομένου 2">
            <a:extLst>
              <a:ext uri="{FF2B5EF4-FFF2-40B4-BE49-F238E27FC236}">
                <a16:creationId xmlns:a16="http://schemas.microsoft.com/office/drawing/2014/main" id="{1EA2FDEC-92E1-EB50-5D0A-81D40174D911}"/>
              </a:ext>
            </a:extLst>
          </p:cNvPr>
          <p:cNvSpPr>
            <a:spLocks noGrp="1"/>
          </p:cNvSpPr>
          <p:nvPr>
            <p:ph sz="half" idx="1"/>
          </p:nvPr>
        </p:nvSpPr>
        <p:spPr>
          <a:xfrm>
            <a:off x="581192" y="2228003"/>
            <a:ext cx="8944547" cy="3633047"/>
          </a:xfrm>
        </p:spPr>
        <p:txBody>
          <a:bodyPr>
            <a:normAutofit lnSpcReduction="10000"/>
          </a:bodyPr>
          <a:lstStyle/>
          <a:p>
            <a:pPr>
              <a:buFont typeface="Arial" panose="020B0604020202020204" pitchFamily="34" charset="0"/>
              <a:buChar char="•"/>
            </a:pPr>
            <a:r>
              <a:rPr lang="en-US" b="0" i="0" dirty="0">
                <a:solidFill>
                  <a:srgbClr val="374151"/>
                </a:solidFill>
                <a:effectLst/>
                <a:latin typeface="Söhne"/>
              </a:rPr>
              <a:t>The Naive Bayes classifier is a probabilistic machine learning model based on Bayes' theorem. </a:t>
            </a:r>
          </a:p>
          <a:p>
            <a:pPr>
              <a:buFont typeface="Arial" panose="020B0604020202020204" pitchFamily="34" charset="0"/>
              <a:buChar char="•"/>
            </a:pPr>
            <a:r>
              <a:rPr lang="en-US" b="0" i="0" dirty="0">
                <a:solidFill>
                  <a:srgbClr val="374151"/>
                </a:solidFill>
                <a:effectLst/>
                <a:latin typeface="Söhne"/>
              </a:rPr>
              <a:t>It assumes that the features are conditionally independent given the class label, which is a simplifying but powerful assumption. </a:t>
            </a:r>
          </a:p>
          <a:p>
            <a:pPr>
              <a:buFont typeface="Arial" panose="020B0604020202020204" pitchFamily="34" charset="0"/>
              <a:buChar char="•"/>
            </a:pPr>
            <a:r>
              <a:rPr lang="en-US" b="0" i="0" dirty="0">
                <a:solidFill>
                  <a:srgbClr val="374151"/>
                </a:solidFill>
                <a:effectLst/>
                <a:latin typeface="Söhne"/>
              </a:rPr>
              <a:t>Naive Bayes is effective in many real-world applications, particularly in text classification and spam filtering. </a:t>
            </a:r>
          </a:p>
          <a:p>
            <a:pPr>
              <a:buFont typeface="Arial" panose="020B0604020202020204" pitchFamily="34" charset="0"/>
              <a:buChar char="•"/>
            </a:pPr>
            <a:r>
              <a:rPr lang="en-US" b="0" i="0" dirty="0">
                <a:solidFill>
                  <a:srgbClr val="374151"/>
                </a:solidFill>
                <a:effectLst/>
                <a:latin typeface="Söhne"/>
              </a:rPr>
              <a:t>It's computationally efficient, easy to implement, and requires relatively small amounts of training data. </a:t>
            </a:r>
          </a:p>
          <a:p>
            <a:pPr>
              <a:buFont typeface="Arial" panose="020B0604020202020204" pitchFamily="34" charset="0"/>
              <a:buChar char="•"/>
            </a:pPr>
            <a:r>
              <a:rPr lang="en-US" b="0" i="0" dirty="0">
                <a:solidFill>
                  <a:srgbClr val="374151"/>
                </a:solidFill>
                <a:effectLst/>
                <a:latin typeface="Söhne"/>
              </a:rPr>
              <a:t>While the "naive" assumption might not hold in all cases, Naive Bayes can still perform surprisingly well, especially when dealing with high-dimensional data or situations where the assumption of independence is reasonable.</a:t>
            </a:r>
            <a:endParaRPr lang="el-GR" dirty="0"/>
          </a:p>
        </p:txBody>
      </p:sp>
      <p:graphicFrame>
        <p:nvGraphicFramePr>
          <p:cNvPr id="5" name="Πίνακας 4">
            <a:extLst>
              <a:ext uri="{FF2B5EF4-FFF2-40B4-BE49-F238E27FC236}">
                <a16:creationId xmlns:a16="http://schemas.microsoft.com/office/drawing/2014/main" id="{DBE88A2E-2375-E917-C97A-F302AB1DB89B}"/>
              </a:ext>
            </a:extLst>
          </p:cNvPr>
          <p:cNvGraphicFramePr>
            <a:graphicFrameLocks noGrp="1"/>
          </p:cNvGraphicFramePr>
          <p:nvPr>
            <p:extLst>
              <p:ext uri="{D42A27DB-BD31-4B8C-83A1-F6EECF244321}">
                <p14:modId xmlns:p14="http://schemas.microsoft.com/office/powerpoint/2010/main" val="675378463"/>
              </p:ext>
            </p:extLst>
          </p:nvPr>
        </p:nvGraphicFramePr>
        <p:xfrm>
          <a:off x="9036481" y="5629383"/>
          <a:ext cx="2149383" cy="741680"/>
        </p:xfrm>
        <a:graphic>
          <a:graphicData uri="http://schemas.openxmlformats.org/drawingml/2006/table">
            <a:tbl>
              <a:tblPr firstRow="1" bandRow="1">
                <a:tableStyleId>{5C22544A-7EE6-4342-B048-85BDC9FD1C3A}</a:tableStyleId>
              </a:tblPr>
              <a:tblGrid>
                <a:gridCol w="2149383">
                  <a:extLst>
                    <a:ext uri="{9D8B030D-6E8A-4147-A177-3AD203B41FA5}">
                      <a16:colId xmlns:a16="http://schemas.microsoft.com/office/drawing/2014/main" val="3092613391"/>
                    </a:ext>
                  </a:extLst>
                </a:gridCol>
              </a:tblGrid>
              <a:tr h="370840">
                <a:tc>
                  <a:txBody>
                    <a:bodyPr/>
                    <a:lstStyle/>
                    <a:p>
                      <a:pPr algn="ctr"/>
                      <a:r>
                        <a:rPr lang="en-US" dirty="0" err="1"/>
                        <a:t>Mean_test_score</a:t>
                      </a:r>
                      <a:endParaRPr lang="el-GR" dirty="0"/>
                    </a:p>
                  </a:txBody>
                  <a:tcPr/>
                </a:tc>
                <a:extLst>
                  <a:ext uri="{0D108BD9-81ED-4DB2-BD59-A6C34878D82A}">
                    <a16:rowId xmlns:a16="http://schemas.microsoft.com/office/drawing/2014/main" val="1689365368"/>
                  </a:ext>
                </a:extLst>
              </a:tr>
              <a:tr h="370840">
                <a:tc>
                  <a:txBody>
                    <a:bodyPr/>
                    <a:lstStyle/>
                    <a:p>
                      <a:pPr algn="ctr"/>
                      <a:r>
                        <a:rPr lang="el-GR" sz="1800" b="0" i="0" kern="1200" dirty="0">
                          <a:solidFill>
                            <a:schemeClr val="dk1"/>
                          </a:solidFill>
                          <a:effectLst/>
                          <a:latin typeface="+mn-lt"/>
                          <a:ea typeface="+mn-ea"/>
                          <a:cs typeface="+mn-cs"/>
                        </a:rPr>
                        <a:t>0.794</a:t>
                      </a:r>
                      <a:endParaRPr lang="el-GR" dirty="0"/>
                    </a:p>
                  </a:txBody>
                  <a:tcPr/>
                </a:tc>
                <a:extLst>
                  <a:ext uri="{0D108BD9-81ED-4DB2-BD59-A6C34878D82A}">
                    <a16:rowId xmlns:a16="http://schemas.microsoft.com/office/drawing/2014/main" val="1619312634"/>
                  </a:ext>
                </a:extLst>
              </a:tr>
            </a:tbl>
          </a:graphicData>
        </a:graphic>
      </p:graphicFrame>
    </p:spTree>
    <p:extLst>
      <p:ext uri="{BB962C8B-B14F-4D97-AF65-F5344CB8AC3E}">
        <p14:creationId xmlns:p14="http://schemas.microsoft.com/office/powerpoint/2010/main" val="1595076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B92F7F5-BD57-BC74-E23A-9CE70B0DCE03}"/>
              </a:ext>
            </a:extLst>
          </p:cNvPr>
          <p:cNvSpPr>
            <a:spLocks noGrp="1"/>
          </p:cNvSpPr>
          <p:nvPr>
            <p:ph type="title"/>
          </p:nvPr>
        </p:nvSpPr>
        <p:spPr/>
        <p:txBody>
          <a:bodyPr/>
          <a:lstStyle/>
          <a:p>
            <a:r>
              <a:rPr lang="en-US" b="0" i="0" dirty="0">
                <a:solidFill>
                  <a:srgbClr val="374151"/>
                </a:solidFill>
                <a:effectLst/>
                <a:latin typeface="Söhne"/>
              </a:rPr>
              <a:t>d.2 logistic regression</a:t>
            </a:r>
            <a:endParaRPr lang="el-GR" dirty="0"/>
          </a:p>
        </p:txBody>
      </p:sp>
      <p:sp>
        <p:nvSpPr>
          <p:cNvPr id="3" name="Θέση περιεχομένου 2">
            <a:extLst>
              <a:ext uri="{FF2B5EF4-FFF2-40B4-BE49-F238E27FC236}">
                <a16:creationId xmlns:a16="http://schemas.microsoft.com/office/drawing/2014/main" id="{17F24BD4-A42E-C0B6-E473-D87003D70DD0}"/>
              </a:ext>
            </a:extLst>
          </p:cNvPr>
          <p:cNvSpPr>
            <a:spLocks noGrp="1"/>
          </p:cNvSpPr>
          <p:nvPr>
            <p:ph sz="half" idx="1"/>
          </p:nvPr>
        </p:nvSpPr>
        <p:spPr>
          <a:xfrm>
            <a:off x="581192" y="2228003"/>
            <a:ext cx="11101821" cy="3633047"/>
          </a:xfrm>
        </p:spPr>
        <p:txBody>
          <a:bodyPr/>
          <a:lstStyle/>
          <a:p>
            <a:pPr>
              <a:buFont typeface="Arial" panose="020B0604020202020204" pitchFamily="34" charset="0"/>
              <a:buChar char="•"/>
            </a:pPr>
            <a:r>
              <a:rPr lang="en-US" b="0" i="0" dirty="0">
                <a:solidFill>
                  <a:srgbClr val="374151"/>
                </a:solidFill>
                <a:effectLst/>
                <a:latin typeface="Söhne"/>
              </a:rPr>
              <a:t>Logistic Regression is a statistical method used for binary and multiclass classification problems. </a:t>
            </a:r>
          </a:p>
          <a:p>
            <a:pPr>
              <a:buFont typeface="Arial" panose="020B0604020202020204" pitchFamily="34" charset="0"/>
              <a:buChar char="•"/>
            </a:pPr>
            <a:r>
              <a:rPr lang="en-US" b="0" i="0" dirty="0">
                <a:solidFill>
                  <a:srgbClr val="374151"/>
                </a:solidFill>
                <a:effectLst/>
                <a:latin typeface="Söhne"/>
              </a:rPr>
              <a:t>Despite its name, it is a classification algorithm rather than a regression algorithm. </a:t>
            </a:r>
          </a:p>
          <a:p>
            <a:pPr>
              <a:buFont typeface="Arial" panose="020B0604020202020204" pitchFamily="34" charset="0"/>
              <a:buChar char="•"/>
            </a:pPr>
            <a:r>
              <a:rPr lang="en-US" b="0" i="0" dirty="0">
                <a:solidFill>
                  <a:srgbClr val="374151"/>
                </a:solidFill>
                <a:effectLst/>
                <a:latin typeface="Söhne"/>
              </a:rPr>
              <a:t>Logistic Regression models the probability that a given instance belongs to a particular class. </a:t>
            </a:r>
          </a:p>
          <a:p>
            <a:pPr>
              <a:buFont typeface="Arial" panose="020B0604020202020204" pitchFamily="34" charset="0"/>
              <a:buChar char="•"/>
            </a:pPr>
            <a:r>
              <a:rPr lang="en-US" b="0" i="0" dirty="0">
                <a:solidFill>
                  <a:srgbClr val="374151"/>
                </a:solidFill>
                <a:effectLst/>
                <a:latin typeface="Söhne"/>
              </a:rPr>
              <a:t>It employs the logistic function (sigmoid function) to transform a linear combination of features into values between 0 and 1, representing probabilities.</a:t>
            </a:r>
            <a:endParaRPr lang="el-GR" dirty="0"/>
          </a:p>
        </p:txBody>
      </p:sp>
    </p:spTree>
    <p:extLst>
      <p:ext uri="{BB962C8B-B14F-4D97-AF65-F5344CB8AC3E}">
        <p14:creationId xmlns:p14="http://schemas.microsoft.com/office/powerpoint/2010/main" val="243621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32D1EA4-A91B-8DC4-000F-23B24966299D}"/>
              </a:ext>
            </a:extLst>
          </p:cNvPr>
          <p:cNvSpPr>
            <a:spLocks noGrp="1"/>
          </p:cNvSpPr>
          <p:nvPr>
            <p:ph type="title"/>
          </p:nvPr>
        </p:nvSpPr>
        <p:spPr/>
        <p:txBody>
          <a:bodyPr/>
          <a:lstStyle/>
          <a:p>
            <a:r>
              <a:rPr lang="en-US" b="0" i="0" dirty="0">
                <a:solidFill>
                  <a:srgbClr val="374151"/>
                </a:solidFill>
                <a:effectLst/>
                <a:latin typeface="Söhne"/>
              </a:rPr>
              <a:t>d.2 logistic regression </a:t>
            </a:r>
            <a:r>
              <a:rPr lang="en-US" dirty="0">
                <a:solidFill>
                  <a:srgbClr val="374151"/>
                </a:solidFill>
                <a:latin typeface="Söhne"/>
              </a:rPr>
              <a:t>- Hyperparameter Tuning</a:t>
            </a:r>
            <a:endParaRPr lang="el-GR" dirty="0"/>
          </a:p>
        </p:txBody>
      </p:sp>
      <p:sp>
        <p:nvSpPr>
          <p:cNvPr id="3" name="Θέση περιεχομένου 2">
            <a:extLst>
              <a:ext uri="{FF2B5EF4-FFF2-40B4-BE49-F238E27FC236}">
                <a16:creationId xmlns:a16="http://schemas.microsoft.com/office/drawing/2014/main" id="{0F13AAF1-9B93-65E4-1785-F872D3F4C632}"/>
              </a:ext>
            </a:extLst>
          </p:cNvPr>
          <p:cNvSpPr>
            <a:spLocks noGrp="1"/>
          </p:cNvSpPr>
          <p:nvPr>
            <p:ph sz="half" idx="1"/>
          </p:nvPr>
        </p:nvSpPr>
        <p:spPr/>
        <p:txBody>
          <a:bodyPr>
            <a:normAutofit fontScale="92500" lnSpcReduction="20000"/>
          </a:bodyPr>
          <a:lstStyle/>
          <a:p>
            <a:pPr algn="l">
              <a:buFont typeface="+mj-lt"/>
              <a:buAutoNum type="arabicPeriod"/>
            </a:pPr>
            <a:r>
              <a:rPr lang="en-US" b="1" i="0" dirty="0">
                <a:solidFill>
                  <a:srgbClr val="374151"/>
                </a:solidFill>
                <a:effectLst/>
                <a:latin typeface="Söhne"/>
              </a:rPr>
              <a:t>C: </a:t>
            </a:r>
            <a:r>
              <a:rPr lang="en-US" b="0" i="0" dirty="0">
                <a:solidFill>
                  <a:srgbClr val="374151"/>
                </a:solidFill>
                <a:effectLst/>
                <a:latin typeface="Söhne"/>
              </a:rPr>
              <a:t>Inverse of regularization strength; smaller values specify stronger regularization, helping prevent overfitting. Increase 'C' for less regularization (allowing the model to fit the training data more closely), decrease for stronger regularization (to generalize better to unseen data).</a:t>
            </a:r>
          </a:p>
          <a:p>
            <a:pPr algn="l">
              <a:buFont typeface="+mj-lt"/>
              <a:buAutoNum type="arabicPeriod"/>
            </a:pPr>
            <a:r>
              <a:rPr lang="en-US" b="1" i="0" dirty="0">
                <a:solidFill>
                  <a:srgbClr val="374151"/>
                </a:solidFill>
                <a:effectLst/>
                <a:latin typeface="Söhne"/>
              </a:rPr>
              <a:t>solver : </a:t>
            </a:r>
            <a:r>
              <a:rPr lang="en-US" b="0" i="0" dirty="0">
                <a:solidFill>
                  <a:srgbClr val="374151"/>
                </a:solidFill>
                <a:effectLst/>
                <a:latin typeface="Söhne"/>
              </a:rPr>
              <a:t>Optimization algorithm to use in the optimization problem; '</a:t>
            </a:r>
            <a:r>
              <a:rPr lang="en-US" b="0" i="0" dirty="0" err="1">
                <a:solidFill>
                  <a:srgbClr val="374151"/>
                </a:solidFill>
                <a:effectLst/>
                <a:latin typeface="Söhne"/>
              </a:rPr>
              <a:t>liblinear</a:t>
            </a:r>
            <a:r>
              <a:rPr lang="en-US" b="0" i="0" dirty="0">
                <a:solidFill>
                  <a:srgbClr val="374151"/>
                </a:solidFill>
                <a:effectLst/>
                <a:latin typeface="Söhne"/>
              </a:rPr>
              <a:t>' is suitable for small datasets or when dealing with binary classification, while '</a:t>
            </a:r>
            <a:r>
              <a:rPr lang="en-US" b="0" i="0" dirty="0" err="1">
                <a:solidFill>
                  <a:srgbClr val="374151"/>
                </a:solidFill>
                <a:effectLst/>
                <a:latin typeface="Söhne"/>
              </a:rPr>
              <a:t>lbfgs</a:t>
            </a:r>
            <a:r>
              <a:rPr lang="en-US" b="0" i="0" dirty="0">
                <a:solidFill>
                  <a:srgbClr val="374151"/>
                </a:solidFill>
                <a:effectLst/>
                <a:latin typeface="Söhne"/>
              </a:rPr>
              <a:t>' is efficient for large datasets and multiclass problems.</a:t>
            </a:r>
          </a:p>
          <a:p>
            <a:pPr algn="l">
              <a:buFont typeface="+mj-lt"/>
              <a:buAutoNum type="arabicPeriod"/>
            </a:pPr>
            <a:r>
              <a:rPr lang="en-US" b="1" i="0" dirty="0" err="1">
                <a:solidFill>
                  <a:srgbClr val="374151"/>
                </a:solidFill>
                <a:effectLst/>
                <a:latin typeface="Söhne"/>
              </a:rPr>
              <a:t>max_iter</a:t>
            </a:r>
            <a:r>
              <a:rPr lang="en-US" b="1" i="0" dirty="0">
                <a:solidFill>
                  <a:srgbClr val="374151"/>
                </a:solidFill>
                <a:effectLst/>
                <a:latin typeface="Söhne"/>
              </a:rPr>
              <a:t>: </a:t>
            </a:r>
            <a:r>
              <a:rPr lang="en-US" b="0" i="0" dirty="0">
                <a:solidFill>
                  <a:srgbClr val="374151"/>
                </a:solidFill>
                <a:effectLst/>
                <a:latin typeface="Söhne"/>
              </a:rPr>
              <a:t>Maximum number of iterations for the solver to converge; increase if convergence is not reached within the default number of iterations.</a:t>
            </a:r>
          </a:p>
          <a:p>
            <a:endParaRPr lang="el-GR" dirty="0"/>
          </a:p>
        </p:txBody>
      </p:sp>
      <p:pic>
        <p:nvPicPr>
          <p:cNvPr id="6" name="Θέση περιεχομένου 5">
            <a:extLst>
              <a:ext uri="{FF2B5EF4-FFF2-40B4-BE49-F238E27FC236}">
                <a16:creationId xmlns:a16="http://schemas.microsoft.com/office/drawing/2014/main" id="{9DDE3941-BB40-6DFC-3B81-6438BDA3F12D}"/>
              </a:ext>
            </a:extLst>
          </p:cNvPr>
          <p:cNvPicPr>
            <a:picLocks noGrp="1" noChangeAspect="1"/>
          </p:cNvPicPr>
          <p:nvPr>
            <p:ph sz="half" idx="2"/>
          </p:nvPr>
        </p:nvPicPr>
        <p:blipFill>
          <a:blip r:embed="rId2"/>
          <a:stretch>
            <a:fillRect/>
          </a:stretch>
        </p:blipFill>
        <p:spPr>
          <a:xfrm>
            <a:off x="8230002" y="2435975"/>
            <a:ext cx="3505200" cy="1209675"/>
          </a:xfrm>
        </p:spPr>
      </p:pic>
      <p:graphicFrame>
        <p:nvGraphicFramePr>
          <p:cNvPr id="7" name="Πίνακας 6">
            <a:extLst>
              <a:ext uri="{FF2B5EF4-FFF2-40B4-BE49-F238E27FC236}">
                <a16:creationId xmlns:a16="http://schemas.microsoft.com/office/drawing/2014/main" id="{12E4D00C-41E9-0527-AC44-1189C6BF4753}"/>
              </a:ext>
            </a:extLst>
          </p:cNvPr>
          <p:cNvGraphicFramePr>
            <a:graphicFrameLocks noGrp="1"/>
          </p:cNvGraphicFramePr>
          <p:nvPr>
            <p:extLst>
              <p:ext uri="{D42A27DB-BD31-4B8C-83A1-F6EECF244321}">
                <p14:modId xmlns:p14="http://schemas.microsoft.com/office/powerpoint/2010/main" val="4091482381"/>
              </p:ext>
            </p:extLst>
          </p:nvPr>
        </p:nvGraphicFramePr>
        <p:xfrm>
          <a:off x="6556561" y="4257657"/>
          <a:ext cx="5178641" cy="1764707"/>
        </p:xfrm>
        <a:graphic>
          <a:graphicData uri="http://schemas.openxmlformats.org/drawingml/2006/table">
            <a:tbl>
              <a:tblPr firstRow="1" bandRow="1">
                <a:tableStyleId>{5C22544A-7EE6-4342-B048-85BDC9FD1C3A}</a:tableStyleId>
              </a:tblPr>
              <a:tblGrid>
                <a:gridCol w="1006136">
                  <a:extLst>
                    <a:ext uri="{9D8B030D-6E8A-4147-A177-3AD203B41FA5}">
                      <a16:colId xmlns:a16="http://schemas.microsoft.com/office/drawing/2014/main" val="599552824"/>
                    </a:ext>
                  </a:extLst>
                </a:gridCol>
                <a:gridCol w="1393794">
                  <a:extLst>
                    <a:ext uri="{9D8B030D-6E8A-4147-A177-3AD203B41FA5}">
                      <a16:colId xmlns:a16="http://schemas.microsoft.com/office/drawing/2014/main" val="2064627769"/>
                    </a:ext>
                  </a:extLst>
                </a:gridCol>
                <a:gridCol w="1233996">
                  <a:extLst>
                    <a:ext uri="{9D8B030D-6E8A-4147-A177-3AD203B41FA5}">
                      <a16:colId xmlns:a16="http://schemas.microsoft.com/office/drawing/2014/main" val="175447327"/>
                    </a:ext>
                  </a:extLst>
                </a:gridCol>
                <a:gridCol w="1544715">
                  <a:extLst>
                    <a:ext uri="{9D8B030D-6E8A-4147-A177-3AD203B41FA5}">
                      <a16:colId xmlns:a16="http://schemas.microsoft.com/office/drawing/2014/main" val="2353173628"/>
                    </a:ext>
                  </a:extLst>
                </a:gridCol>
              </a:tblGrid>
              <a:tr h="301667">
                <a:tc>
                  <a:txBody>
                    <a:bodyPr/>
                    <a:lstStyle/>
                    <a:p>
                      <a:r>
                        <a:rPr lang="en-US" sz="1200" dirty="0"/>
                        <a:t>c</a:t>
                      </a:r>
                      <a:endParaRPr lang="el-GR" sz="1200" dirty="0"/>
                    </a:p>
                  </a:txBody>
                  <a:tcPr/>
                </a:tc>
                <a:tc>
                  <a:txBody>
                    <a:bodyPr/>
                    <a:lstStyle/>
                    <a:p>
                      <a:r>
                        <a:rPr lang="en-US" sz="1200" dirty="0"/>
                        <a:t>solver</a:t>
                      </a:r>
                      <a:endParaRPr lang="el-GR" sz="1200" dirty="0"/>
                    </a:p>
                  </a:txBody>
                  <a:tcPr/>
                </a:tc>
                <a:tc>
                  <a:txBody>
                    <a:bodyPr/>
                    <a:lstStyle/>
                    <a:p>
                      <a:r>
                        <a:rPr lang="en-US" sz="1200" dirty="0" err="1"/>
                        <a:t>Max_iter</a:t>
                      </a:r>
                      <a:endParaRPr lang="el-GR" sz="1200" dirty="0"/>
                    </a:p>
                  </a:txBody>
                  <a:tcPr/>
                </a:tc>
                <a:tc>
                  <a:txBody>
                    <a:bodyPr/>
                    <a:lstStyle/>
                    <a:p>
                      <a:r>
                        <a:rPr lang="en-US" sz="1200" dirty="0" err="1"/>
                        <a:t>Mean_test_score</a:t>
                      </a:r>
                      <a:endParaRPr lang="el-GR" sz="1200" dirty="0"/>
                    </a:p>
                  </a:txBody>
                  <a:tcPr/>
                </a:tc>
                <a:extLst>
                  <a:ext uri="{0D108BD9-81ED-4DB2-BD59-A6C34878D82A}">
                    <a16:rowId xmlns:a16="http://schemas.microsoft.com/office/drawing/2014/main" val="2352187348"/>
                  </a:ext>
                </a:extLst>
              </a:tr>
              <a:tr h="301667">
                <a:tc>
                  <a:txBody>
                    <a:bodyPr/>
                    <a:lstStyle/>
                    <a:p>
                      <a:r>
                        <a:rPr lang="el-GR" sz="1800" b="0" i="0" kern="1200" dirty="0">
                          <a:solidFill>
                            <a:schemeClr val="dk1"/>
                          </a:solidFill>
                          <a:effectLst/>
                          <a:latin typeface="+mn-lt"/>
                          <a:ea typeface="+mn-ea"/>
                          <a:cs typeface="+mn-cs"/>
                        </a:rPr>
                        <a:t>0.01</a:t>
                      </a:r>
                      <a:endParaRPr lang="el-GR" dirty="0">
                        <a:latin typeface="+mn-lt"/>
                      </a:endParaRPr>
                    </a:p>
                  </a:txBody>
                  <a:tcPr/>
                </a:tc>
                <a:tc>
                  <a:txBody>
                    <a:bodyPr/>
                    <a:lstStyle/>
                    <a:p>
                      <a:r>
                        <a:rPr lang="en-US" sz="1800" b="0" i="0" kern="1200" dirty="0" err="1">
                          <a:solidFill>
                            <a:schemeClr val="dk1"/>
                          </a:solidFill>
                          <a:effectLst/>
                          <a:latin typeface="+mn-lt"/>
                          <a:ea typeface="+mn-ea"/>
                          <a:cs typeface="+mn-cs"/>
                        </a:rPr>
                        <a:t>lbfgs</a:t>
                      </a:r>
                      <a:endParaRPr lang="el-GR" dirty="0">
                        <a:latin typeface="+mn-lt"/>
                      </a:endParaRPr>
                    </a:p>
                  </a:txBody>
                  <a:tcPr/>
                </a:tc>
                <a:tc>
                  <a:txBody>
                    <a:bodyPr/>
                    <a:lstStyle/>
                    <a:p>
                      <a:r>
                        <a:rPr lang="el-GR" sz="1800" kern="1200" dirty="0">
                          <a:solidFill>
                            <a:schemeClr val="dk1"/>
                          </a:solidFill>
                          <a:latin typeface="+mn-lt"/>
                          <a:ea typeface="+mn-ea"/>
                          <a:cs typeface="+mn-cs"/>
                        </a:rPr>
                        <a:t>100</a:t>
                      </a:r>
                      <a:endParaRPr lang="el-GR" dirty="0">
                        <a:latin typeface="+mn-lt"/>
                      </a:endParaRPr>
                    </a:p>
                  </a:txBody>
                  <a:tcPr/>
                </a:tc>
                <a:tc>
                  <a:txBody>
                    <a:bodyPr/>
                    <a:lstStyle/>
                    <a:p>
                      <a:r>
                        <a:rPr lang="el-GR" sz="1800" b="0" i="0" kern="1200" dirty="0">
                          <a:solidFill>
                            <a:schemeClr val="dk1"/>
                          </a:solidFill>
                          <a:effectLst/>
                          <a:latin typeface="+mn-lt"/>
                          <a:ea typeface="+mn-ea"/>
                          <a:cs typeface="+mn-cs"/>
                        </a:rPr>
                        <a:t>0.818286</a:t>
                      </a:r>
                      <a:endParaRPr lang="el-GR" dirty="0">
                        <a:latin typeface="+mn-lt"/>
                      </a:endParaRPr>
                    </a:p>
                  </a:txBody>
                  <a:tcPr/>
                </a:tc>
                <a:extLst>
                  <a:ext uri="{0D108BD9-81ED-4DB2-BD59-A6C34878D82A}">
                    <a16:rowId xmlns:a16="http://schemas.microsoft.com/office/drawing/2014/main" val="1824953336"/>
                  </a:ext>
                </a:extLst>
              </a:tr>
              <a:tr h="301667">
                <a:tc>
                  <a:txBody>
                    <a:bodyPr/>
                    <a:lstStyle/>
                    <a:p>
                      <a:r>
                        <a:rPr lang="el-GR" sz="1800" b="0" i="0" kern="1200" dirty="0">
                          <a:solidFill>
                            <a:schemeClr val="dk1"/>
                          </a:solidFill>
                          <a:effectLst/>
                          <a:latin typeface="+mn-lt"/>
                          <a:ea typeface="+mn-ea"/>
                          <a:cs typeface="+mn-cs"/>
                        </a:rPr>
                        <a:t>0.01</a:t>
                      </a:r>
                      <a:endParaRPr lang="el-GR" dirty="0">
                        <a:latin typeface="+mn-lt"/>
                      </a:endParaRPr>
                    </a:p>
                  </a:txBody>
                  <a:tcPr/>
                </a:tc>
                <a:tc>
                  <a:txBody>
                    <a:bodyPr/>
                    <a:lstStyle/>
                    <a:p>
                      <a:r>
                        <a:rPr lang="en-US" sz="1800" b="0" i="0" kern="1200" dirty="0" err="1">
                          <a:solidFill>
                            <a:schemeClr val="dk1"/>
                          </a:solidFill>
                          <a:effectLst/>
                          <a:latin typeface="+mn-lt"/>
                          <a:ea typeface="+mn-ea"/>
                          <a:cs typeface="+mn-cs"/>
                        </a:rPr>
                        <a:t>lbfgs</a:t>
                      </a:r>
                      <a:endParaRPr lang="el-GR" dirty="0">
                        <a:latin typeface="+mn-lt"/>
                      </a:endParaRPr>
                    </a:p>
                  </a:txBody>
                  <a:tcPr/>
                </a:tc>
                <a:tc>
                  <a:txBody>
                    <a:bodyPr/>
                    <a:lstStyle/>
                    <a:p>
                      <a:r>
                        <a:rPr lang="el-GR" sz="1800" b="0" i="0" kern="1200" dirty="0">
                          <a:solidFill>
                            <a:schemeClr val="dk1"/>
                          </a:solidFill>
                          <a:effectLst/>
                          <a:latin typeface="+mn-lt"/>
                          <a:ea typeface="+mn-ea"/>
                          <a:cs typeface="+mn-cs"/>
                        </a:rPr>
                        <a:t>200</a:t>
                      </a:r>
                      <a:endParaRPr lang="el-GR" dirty="0">
                        <a:latin typeface="+mn-lt"/>
                      </a:endParaRPr>
                    </a:p>
                  </a:txBody>
                  <a:tcPr/>
                </a:tc>
                <a:tc>
                  <a:txBody>
                    <a:bodyPr/>
                    <a:lstStyle/>
                    <a:p>
                      <a:r>
                        <a:rPr lang="el-GR" sz="1800" b="0" i="0" kern="1200" dirty="0">
                          <a:solidFill>
                            <a:schemeClr val="dk1"/>
                          </a:solidFill>
                          <a:effectLst/>
                          <a:latin typeface="+mn-lt"/>
                          <a:ea typeface="+mn-ea"/>
                          <a:cs typeface="+mn-cs"/>
                        </a:rPr>
                        <a:t>0.818286</a:t>
                      </a:r>
                      <a:endParaRPr lang="el-GR" dirty="0">
                        <a:latin typeface="+mn-lt"/>
                      </a:endParaRPr>
                    </a:p>
                  </a:txBody>
                  <a:tcPr/>
                </a:tc>
                <a:extLst>
                  <a:ext uri="{0D108BD9-81ED-4DB2-BD59-A6C34878D82A}">
                    <a16:rowId xmlns:a16="http://schemas.microsoft.com/office/drawing/2014/main" val="953070888"/>
                  </a:ext>
                </a:extLst>
              </a:tr>
              <a:tr h="301667">
                <a:tc>
                  <a:txBody>
                    <a:bodyPr/>
                    <a:lstStyle/>
                    <a:p>
                      <a:r>
                        <a:rPr lang="en-US" dirty="0">
                          <a:latin typeface="+mn-lt"/>
                        </a:rPr>
                        <a:t>…</a:t>
                      </a:r>
                      <a:endParaRPr lang="el-GR" dirty="0">
                        <a:latin typeface="+mn-lt"/>
                      </a:endParaRPr>
                    </a:p>
                  </a:txBody>
                  <a:tcPr/>
                </a:tc>
                <a:tc>
                  <a:txBody>
                    <a:bodyPr/>
                    <a:lstStyle/>
                    <a:p>
                      <a:r>
                        <a:rPr lang="en-US" dirty="0">
                          <a:latin typeface="+mn-lt"/>
                        </a:rPr>
                        <a:t>…</a:t>
                      </a:r>
                      <a:endParaRPr lang="el-GR" dirty="0">
                        <a:latin typeface="+mn-lt"/>
                      </a:endParaRPr>
                    </a:p>
                  </a:txBody>
                  <a:tcPr/>
                </a:tc>
                <a:tc>
                  <a:txBody>
                    <a:bodyPr/>
                    <a:lstStyle/>
                    <a:p>
                      <a:r>
                        <a:rPr lang="en-US" dirty="0">
                          <a:latin typeface="+mn-lt"/>
                        </a:rPr>
                        <a:t>…</a:t>
                      </a:r>
                      <a:endParaRPr lang="el-GR" dirty="0">
                        <a:latin typeface="+mn-lt"/>
                      </a:endParaRPr>
                    </a:p>
                  </a:txBody>
                  <a:tcPr/>
                </a:tc>
                <a:tc>
                  <a:txBody>
                    <a:bodyPr/>
                    <a:lstStyle/>
                    <a:p>
                      <a:r>
                        <a:rPr lang="en-US" dirty="0">
                          <a:latin typeface="+mn-lt"/>
                        </a:rPr>
                        <a:t>…</a:t>
                      </a:r>
                      <a:endParaRPr lang="el-GR" dirty="0">
                        <a:latin typeface="+mn-lt"/>
                      </a:endParaRPr>
                    </a:p>
                  </a:txBody>
                  <a:tcPr/>
                </a:tc>
                <a:extLst>
                  <a:ext uri="{0D108BD9-81ED-4DB2-BD59-A6C34878D82A}">
                    <a16:rowId xmlns:a16="http://schemas.microsoft.com/office/drawing/2014/main" val="1302192440"/>
                  </a:ext>
                </a:extLst>
              </a:tr>
              <a:tr h="301667">
                <a:tc>
                  <a:txBody>
                    <a:bodyPr/>
                    <a:lstStyle/>
                    <a:p>
                      <a:r>
                        <a:rPr lang="el-GR" sz="1800" b="0" i="0" kern="1200" dirty="0">
                          <a:solidFill>
                            <a:schemeClr val="dk1"/>
                          </a:solidFill>
                          <a:effectLst/>
                          <a:latin typeface="+mn-lt"/>
                          <a:ea typeface="+mn-ea"/>
                          <a:cs typeface="+mn-cs"/>
                        </a:rPr>
                        <a:t>10</a:t>
                      </a:r>
                      <a:endParaRPr lang="el-GR" dirty="0">
                        <a:latin typeface="+mn-lt"/>
                      </a:endParaRPr>
                    </a:p>
                  </a:txBody>
                  <a:tcPr/>
                </a:tc>
                <a:tc>
                  <a:txBody>
                    <a:bodyPr/>
                    <a:lstStyle/>
                    <a:p>
                      <a:r>
                        <a:rPr lang="en-US" sz="1800" b="0" i="0" kern="1200" dirty="0" err="1">
                          <a:solidFill>
                            <a:schemeClr val="dk1"/>
                          </a:solidFill>
                          <a:effectLst/>
                          <a:latin typeface="+mn-lt"/>
                          <a:ea typeface="+mn-ea"/>
                          <a:cs typeface="+mn-cs"/>
                        </a:rPr>
                        <a:t>lbfgs</a:t>
                      </a:r>
                      <a:endParaRPr lang="el-GR" dirty="0">
                        <a:latin typeface="+mn-lt"/>
                      </a:endParaRPr>
                    </a:p>
                  </a:txBody>
                  <a:tcPr/>
                </a:tc>
                <a:tc>
                  <a:txBody>
                    <a:bodyPr/>
                    <a:lstStyle/>
                    <a:p>
                      <a:r>
                        <a:rPr lang="el-GR" sz="1800" kern="1200" dirty="0">
                          <a:solidFill>
                            <a:schemeClr val="dk1"/>
                          </a:solidFill>
                          <a:latin typeface="+mn-lt"/>
                          <a:ea typeface="+mn-ea"/>
                          <a:cs typeface="+mn-cs"/>
                        </a:rPr>
                        <a:t>100</a:t>
                      </a:r>
                    </a:p>
                  </a:txBody>
                  <a:tcPr/>
                </a:tc>
                <a:tc>
                  <a:txBody>
                    <a:bodyPr/>
                    <a:lstStyle/>
                    <a:p>
                      <a:r>
                        <a:rPr lang="el-GR" sz="1800" kern="1200" dirty="0">
                          <a:solidFill>
                            <a:schemeClr val="dk1"/>
                          </a:solidFill>
                          <a:latin typeface="+mn-lt"/>
                          <a:ea typeface="+mn-ea"/>
                          <a:cs typeface="+mn-cs"/>
                        </a:rPr>
                        <a:t>0.722571</a:t>
                      </a:r>
                    </a:p>
                  </a:txBody>
                  <a:tcPr/>
                </a:tc>
                <a:extLst>
                  <a:ext uri="{0D108BD9-81ED-4DB2-BD59-A6C34878D82A}">
                    <a16:rowId xmlns:a16="http://schemas.microsoft.com/office/drawing/2014/main" val="33502912"/>
                  </a:ext>
                </a:extLst>
              </a:tr>
            </a:tbl>
          </a:graphicData>
        </a:graphic>
      </p:graphicFrame>
    </p:spTree>
    <p:extLst>
      <p:ext uri="{BB962C8B-B14F-4D97-AF65-F5344CB8AC3E}">
        <p14:creationId xmlns:p14="http://schemas.microsoft.com/office/powerpoint/2010/main" val="2221201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0189AD-DA7E-2EBA-CCE3-D1D80643DFA3}"/>
              </a:ext>
            </a:extLst>
          </p:cNvPr>
          <p:cNvSpPr>
            <a:spLocks noGrp="1"/>
          </p:cNvSpPr>
          <p:nvPr>
            <p:ph type="title"/>
          </p:nvPr>
        </p:nvSpPr>
        <p:spPr/>
        <p:txBody>
          <a:bodyPr/>
          <a:lstStyle/>
          <a:p>
            <a:r>
              <a:rPr lang="en-US" b="0" i="0" dirty="0">
                <a:solidFill>
                  <a:srgbClr val="374151"/>
                </a:solidFill>
                <a:effectLst/>
                <a:latin typeface="Söhne"/>
              </a:rPr>
              <a:t>d.3 K-NEAREST NEIGHBORS (KNN) CLASSIFIER</a:t>
            </a:r>
            <a:endParaRPr lang="el-GR" dirty="0"/>
          </a:p>
        </p:txBody>
      </p:sp>
      <p:sp>
        <p:nvSpPr>
          <p:cNvPr id="3" name="Θέση περιεχομένου 2">
            <a:extLst>
              <a:ext uri="{FF2B5EF4-FFF2-40B4-BE49-F238E27FC236}">
                <a16:creationId xmlns:a16="http://schemas.microsoft.com/office/drawing/2014/main" id="{865F2764-CA7D-FF16-3649-D9421AFDE2CF}"/>
              </a:ext>
            </a:extLst>
          </p:cNvPr>
          <p:cNvSpPr>
            <a:spLocks noGrp="1"/>
          </p:cNvSpPr>
          <p:nvPr>
            <p:ph sz="half" idx="1"/>
          </p:nvPr>
        </p:nvSpPr>
        <p:spPr>
          <a:xfrm>
            <a:off x="581193" y="2228003"/>
            <a:ext cx="11234986" cy="3633047"/>
          </a:xfrm>
        </p:spPr>
        <p:txBody>
          <a:bodyPr/>
          <a:lstStyle/>
          <a:p>
            <a:pPr>
              <a:buFont typeface="Arial" panose="020B0604020202020204" pitchFamily="34" charset="0"/>
              <a:buChar char="•"/>
            </a:pPr>
            <a:r>
              <a:rPr lang="en-US" b="0" i="0" dirty="0">
                <a:solidFill>
                  <a:srgbClr val="374151"/>
                </a:solidFill>
                <a:effectLst/>
                <a:latin typeface="Söhne"/>
              </a:rPr>
              <a:t>K-Nearest Neighbors (KNN) is a simple and intuitive classification algorithm that operates based on the idea of proximity, assigning labels to data points by considering the majority class among their k nearest neighbors.</a:t>
            </a:r>
          </a:p>
          <a:p>
            <a:pPr>
              <a:buFont typeface="Arial" panose="020B0604020202020204" pitchFamily="34" charset="0"/>
              <a:buChar char="•"/>
            </a:pPr>
            <a:r>
              <a:rPr lang="en-US" b="0" i="0" dirty="0">
                <a:solidFill>
                  <a:srgbClr val="374151"/>
                </a:solidFill>
                <a:effectLst/>
                <a:latin typeface="Söhne"/>
              </a:rPr>
              <a:t>KNN relies on distance metrics, commonly using Euclidean distance, to measure the similarity between data points. The choice of distance metric is crucial and depends on the nature of the data.</a:t>
            </a:r>
            <a:endParaRPr lang="en-US" dirty="0">
              <a:solidFill>
                <a:srgbClr val="374151"/>
              </a:solidFill>
              <a:latin typeface="Söhne"/>
            </a:endParaRPr>
          </a:p>
          <a:p>
            <a:pPr>
              <a:buFont typeface="Arial" panose="020B0604020202020204" pitchFamily="34" charset="0"/>
              <a:buChar char="•"/>
            </a:pPr>
            <a:r>
              <a:rPr lang="en-US" b="0" i="0" dirty="0">
                <a:solidFill>
                  <a:srgbClr val="374151"/>
                </a:solidFill>
                <a:effectLst/>
                <a:latin typeface="Söhne"/>
              </a:rPr>
              <a:t>Number of Neighbors (k): The hyperparameter 'k' determines the number of neighbors considered during classification. A smaller 'k' may lead to more flexible decision boundaries, but it can also make the model sensitive to noise.</a:t>
            </a:r>
            <a:endParaRPr lang="el-GR" dirty="0"/>
          </a:p>
        </p:txBody>
      </p:sp>
    </p:spTree>
    <p:extLst>
      <p:ext uri="{BB962C8B-B14F-4D97-AF65-F5344CB8AC3E}">
        <p14:creationId xmlns:p14="http://schemas.microsoft.com/office/powerpoint/2010/main" val="2882490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DD26116-6C37-CCCD-1868-1112B6D960D0}"/>
              </a:ext>
            </a:extLst>
          </p:cNvPr>
          <p:cNvSpPr>
            <a:spLocks noGrp="1"/>
          </p:cNvSpPr>
          <p:nvPr>
            <p:ph type="title"/>
          </p:nvPr>
        </p:nvSpPr>
        <p:spPr>
          <a:xfrm>
            <a:off x="581193" y="729658"/>
            <a:ext cx="11029616" cy="988332"/>
          </a:xfrm>
        </p:spPr>
        <p:txBody>
          <a:bodyPr/>
          <a:lstStyle/>
          <a:p>
            <a:r>
              <a:rPr lang="en-US" dirty="0">
                <a:solidFill>
                  <a:srgbClr val="374151"/>
                </a:solidFill>
                <a:latin typeface="Söhne"/>
              </a:rPr>
              <a:t>Imports</a:t>
            </a:r>
            <a:r>
              <a:rPr lang="en-US" dirty="0"/>
              <a:t> </a:t>
            </a:r>
            <a:r>
              <a:rPr lang="en-US" dirty="0">
                <a:solidFill>
                  <a:srgbClr val="374151"/>
                </a:solidFill>
                <a:latin typeface="Söhne"/>
              </a:rPr>
              <a:t>and</a:t>
            </a:r>
            <a:r>
              <a:rPr lang="en-US" dirty="0"/>
              <a:t> </a:t>
            </a:r>
            <a:r>
              <a:rPr lang="en-US" dirty="0">
                <a:solidFill>
                  <a:srgbClr val="374151"/>
                </a:solidFill>
                <a:latin typeface="Söhne"/>
              </a:rPr>
              <a:t>preprocessing</a:t>
            </a:r>
          </a:p>
        </p:txBody>
      </p:sp>
      <p:sp>
        <p:nvSpPr>
          <p:cNvPr id="12" name="Content Placeholder 2">
            <a:extLst>
              <a:ext uri="{FF2B5EF4-FFF2-40B4-BE49-F238E27FC236}">
                <a16:creationId xmlns:a16="http://schemas.microsoft.com/office/drawing/2014/main" id="{6F107F11-E747-CC42-1327-4E836BAFCC1A}"/>
              </a:ext>
            </a:extLst>
          </p:cNvPr>
          <p:cNvSpPr>
            <a:spLocks noGrp="1"/>
          </p:cNvSpPr>
          <p:nvPr>
            <p:ph sz="half" idx="1"/>
          </p:nvPr>
        </p:nvSpPr>
        <p:spPr>
          <a:xfrm>
            <a:off x="581193" y="2228003"/>
            <a:ext cx="5422390" cy="3633047"/>
          </a:xfrm>
        </p:spPr>
        <p:txBody>
          <a:bodyPr/>
          <a:lstStyle/>
          <a:p>
            <a:r>
              <a:rPr lang="en-US" dirty="0"/>
              <a:t>Import the libraries needed.</a:t>
            </a:r>
          </a:p>
          <a:p>
            <a:r>
              <a:rPr lang="en-US" dirty="0"/>
              <a:t>Load the dataset.</a:t>
            </a:r>
          </a:p>
          <a:p>
            <a:r>
              <a:rPr lang="en-US" dirty="0"/>
              <a:t>Separate features and labels.</a:t>
            </a:r>
          </a:p>
          <a:p>
            <a:r>
              <a:rPr lang="en-US" dirty="0"/>
              <a:t>Split train and test datasets.</a:t>
            </a:r>
          </a:p>
          <a:p>
            <a:pPr marL="0" indent="0">
              <a:buNone/>
            </a:pPr>
            <a:endParaRPr lang="en-US" dirty="0"/>
          </a:p>
        </p:txBody>
      </p:sp>
      <p:pic>
        <p:nvPicPr>
          <p:cNvPr id="18" name="Θέση περιεχομένου 17">
            <a:extLst>
              <a:ext uri="{FF2B5EF4-FFF2-40B4-BE49-F238E27FC236}">
                <a16:creationId xmlns:a16="http://schemas.microsoft.com/office/drawing/2014/main" id="{1CEB4721-22BD-0EBC-6C10-D33A1D0B52DC}"/>
              </a:ext>
            </a:extLst>
          </p:cNvPr>
          <p:cNvPicPr>
            <a:picLocks noGrp="1" noChangeAspect="1"/>
          </p:cNvPicPr>
          <p:nvPr>
            <p:ph sz="half" idx="2"/>
          </p:nvPr>
        </p:nvPicPr>
        <p:blipFill>
          <a:blip r:embed="rId2"/>
          <a:stretch>
            <a:fillRect/>
          </a:stretch>
        </p:blipFill>
        <p:spPr>
          <a:xfrm>
            <a:off x="6188075" y="2727378"/>
            <a:ext cx="5422900" cy="2633556"/>
          </a:xfrm>
        </p:spPr>
      </p:pic>
    </p:spTree>
    <p:extLst>
      <p:ext uri="{BB962C8B-B14F-4D97-AF65-F5344CB8AC3E}">
        <p14:creationId xmlns:p14="http://schemas.microsoft.com/office/powerpoint/2010/main" val="2012246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491B092-24C8-45AE-F6F1-336B793D3371}"/>
              </a:ext>
            </a:extLst>
          </p:cNvPr>
          <p:cNvSpPr>
            <a:spLocks noGrp="1"/>
          </p:cNvSpPr>
          <p:nvPr>
            <p:ph type="title"/>
          </p:nvPr>
        </p:nvSpPr>
        <p:spPr>
          <a:xfrm>
            <a:off x="581193" y="729658"/>
            <a:ext cx="11029616" cy="988332"/>
          </a:xfrm>
        </p:spPr>
        <p:txBody>
          <a:bodyPr anchor="b">
            <a:normAutofit/>
          </a:bodyPr>
          <a:lstStyle/>
          <a:p>
            <a:r>
              <a:rPr lang="en-US" dirty="0">
                <a:solidFill>
                  <a:srgbClr val="374151"/>
                </a:solidFill>
                <a:latin typeface="Söhne"/>
              </a:rPr>
              <a:t>d.3 </a:t>
            </a:r>
            <a:r>
              <a:rPr lang="en-US" dirty="0" err="1">
                <a:solidFill>
                  <a:srgbClr val="374151"/>
                </a:solidFill>
                <a:latin typeface="Söhne"/>
              </a:rPr>
              <a:t>Knn</a:t>
            </a:r>
            <a:r>
              <a:rPr lang="en-US" dirty="0">
                <a:solidFill>
                  <a:srgbClr val="374151"/>
                </a:solidFill>
                <a:latin typeface="Söhne"/>
              </a:rPr>
              <a:t> - Hyperparameter Tuning</a:t>
            </a:r>
            <a:endParaRPr lang="el-GR" dirty="0">
              <a:solidFill>
                <a:srgbClr val="374151"/>
              </a:solidFill>
              <a:latin typeface="Söhne"/>
            </a:endParaRPr>
          </a:p>
        </p:txBody>
      </p:sp>
      <p:sp>
        <p:nvSpPr>
          <p:cNvPr id="10" name="Rectangle 1">
            <a:extLst>
              <a:ext uri="{FF2B5EF4-FFF2-40B4-BE49-F238E27FC236}">
                <a16:creationId xmlns:a16="http://schemas.microsoft.com/office/drawing/2014/main" id="{65703B2E-7C6C-8C1D-B7BD-6804B2921427}"/>
              </a:ext>
            </a:extLst>
          </p:cNvPr>
          <p:cNvSpPr>
            <a:spLocks noGrp="1" noChangeArrowheads="1"/>
          </p:cNvSpPr>
          <p:nvPr>
            <p:ph sz="half" idx="1"/>
          </p:nvPr>
        </p:nvSpPr>
        <p:spPr bwMode="auto">
          <a:xfrm>
            <a:off x="581193" y="2228003"/>
            <a:ext cx="5422390" cy="363304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10000"/>
          </a:bodyPr>
          <a:lstStyle/>
          <a:p>
            <a:pPr algn="l">
              <a:buFont typeface="Arial" panose="020B0604020202020204" pitchFamily="34" charset="0"/>
              <a:buChar char="•"/>
            </a:pPr>
            <a:r>
              <a:rPr kumimoji="0" lang="el-GR" altLang="el-GR" b="1" i="0" u="none" strike="noStrike" cap="none" normalizeH="0" baseline="0" dirty="0" err="1">
                <a:ln>
                  <a:noFill/>
                </a:ln>
                <a:effectLst/>
              </a:rPr>
              <a:t>n_neighbors</a:t>
            </a:r>
            <a:r>
              <a:rPr kumimoji="0" lang="el-GR" altLang="el-GR" b="1" i="0" u="none" strike="noStrike" cap="none" normalizeH="0" baseline="0" dirty="0">
                <a:ln>
                  <a:noFill/>
                </a:ln>
                <a:effectLst/>
              </a:rPr>
              <a:t>: </a:t>
            </a:r>
            <a:r>
              <a:rPr lang="en-US" b="0" i="0" dirty="0">
                <a:solidFill>
                  <a:srgbClr val="374151"/>
                </a:solidFill>
                <a:effectLst/>
                <a:latin typeface="Söhne"/>
              </a:rPr>
              <a:t>Increasing: Smoother decision boundary, less sensitivity to local noise. Decreasing: More sensitivity to local variations, potential overfitting.</a:t>
            </a:r>
          </a:p>
          <a:p>
            <a:pPr algn="l">
              <a:buFont typeface="Arial" panose="020B0604020202020204" pitchFamily="34" charset="0"/>
              <a:buChar char="•"/>
            </a:pPr>
            <a:r>
              <a:rPr lang="en-US" b="1" i="0" dirty="0">
                <a:effectLst/>
                <a:latin typeface="Söhne"/>
              </a:rPr>
              <a:t>Weights</a:t>
            </a:r>
            <a:r>
              <a:rPr lang="en-US" dirty="0">
                <a:solidFill>
                  <a:srgbClr val="374151"/>
                </a:solidFill>
                <a:latin typeface="Söhne"/>
              </a:rPr>
              <a:t>:</a:t>
            </a:r>
          </a:p>
          <a:p>
            <a:pPr lvl="1">
              <a:buFont typeface="Arial" panose="020B0604020202020204" pitchFamily="34" charset="0"/>
              <a:buChar char="•"/>
            </a:pPr>
            <a:r>
              <a:rPr lang="en-US" dirty="0">
                <a:solidFill>
                  <a:srgbClr val="374151"/>
                </a:solidFill>
                <a:latin typeface="Söhne"/>
              </a:rPr>
              <a:t> </a:t>
            </a:r>
            <a:r>
              <a:rPr lang="en-US" b="0" i="0" dirty="0">
                <a:solidFill>
                  <a:srgbClr val="374151"/>
                </a:solidFill>
                <a:effectLst/>
                <a:latin typeface="Söhne"/>
              </a:rPr>
              <a:t>'uniform': Treats all neighbors equally, uniform voting.</a:t>
            </a:r>
          </a:p>
          <a:p>
            <a:pPr lvl="1">
              <a:buFont typeface="Arial" panose="020B0604020202020204" pitchFamily="34" charset="0"/>
              <a:buChar char="•"/>
            </a:pPr>
            <a:r>
              <a:rPr lang="en-US" b="0" i="0" dirty="0">
                <a:solidFill>
                  <a:srgbClr val="374151"/>
                </a:solidFill>
                <a:effectLst/>
                <a:latin typeface="Söhne"/>
              </a:rPr>
              <a:t>'distance': Gives more weight to closer neighbors, emphasizing local patterns.</a:t>
            </a:r>
          </a:p>
          <a:p>
            <a:pPr>
              <a:buFont typeface="Arial" panose="020B0604020202020204" pitchFamily="34" charset="0"/>
              <a:buChar char="•"/>
            </a:pPr>
            <a:r>
              <a:rPr lang="en-US" b="1" i="0" dirty="0">
                <a:effectLst/>
                <a:latin typeface="Söhne"/>
              </a:rPr>
              <a:t>P</a:t>
            </a:r>
            <a:r>
              <a:rPr lang="en-US" dirty="0">
                <a:solidFill>
                  <a:srgbClr val="374151"/>
                </a:solidFill>
                <a:latin typeface="Söhne"/>
              </a:rPr>
              <a:t>:</a:t>
            </a:r>
          </a:p>
          <a:p>
            <a:pPr lvl="1">
              <a:buFont typeface="Arial" panose="020B0604020202020204" pitchFamily="34" charset="0"/>
              <a:buChar char="•"/>
            </a:pPr>
            <a:r>
              <a:rPr lang="en-US" b="0" i="0" dirty="0">
                <a:solidFill>
                  <a:srgbClr val="374151"/>
                </a:solidFill>
                <a:effectLst/>
                <a:latin typeface="Söhne"/>
              </a:rPr>
              <a:t>'p=1' (Manhattan): Angular decision boundary, considers absolute differences.</a:t>
            </a:r>
          </a:p>
          <a:p>
            <a:pPr lvl="1">
              <a:buFont typeface="Arial" panose="020B0604020202020204" pitchFamily="34" charset="0"/>
              <a:buChar char="•"/>
            </a:pPr>
            <a:r>
              <a:rPr lang="en-US" b="0" i="0" dirty="0">
                <a:solidFill>
                  <a:srgbClr val="374151"/>
                </a:solidFill>
                <a:effectLst/>
                <a:latin typeface="Söhne"/>
              </a:rPr>
              <a:t>'p=2' (Euclidean): Smoother boundary, straight-line distance.</a:t>
            </a:r>
            <a:endParaRPr kumimoji="0" lang="el-GR" altLang="el-GR" b="0" i="0" u="none" strike="noStrike" cap="none" normalizeH="0" baseline="0" dirty="0">
              <a:ln>
                <a:noFill/>
              </a:ln>
              <a:effectLst/>
            </a:endParaRPr>
          </a:p>
        </p:txBody>
      </p:sp>
      <p:pic>
        <p:nvPicPr>
          <p:cNvPr id="9" name="Θέση περιεχομένου 8">
            <a:extLst>
              <a:ext uri="{FF2B5EF4-FFF2-40B4-BE49-F238E27FC236}">
                <a16:creationId xmlns:a16="http://schemas.microsoft.com/office/drawing/2014/main" id="{E5C0806B-6CB3-A9F1-F3E4-6C2382F5BDDE}"/>
              </a:ext>
            </a:extLst>
          </p:cNvPr>
          <p:cNvPicPr>
            <a:picLocks noGrp="1" noChangeAspect="1"/>
          </p:cNvPicPr>
          <p:nvPr>
            <p:ph sz="half" idx="2"/>
          </p:nvPr>
        </p:nvPicPr>
        <p:blipFill>
          <a:blip r:embed="rId2"/>
          <a:stretch>
            <a:fillRect/>
          </a:stretch>
        </p:blipFill>
        <p:spPr>
          <a:xfrm>
            <a:off x="7288568" y="2512089"/>
            <a:ext cx="4384385" cy="1404815"/>
          </a:xfrm>
          <a:noFill/>
        </p:spPr>
      </p:pic>
      <p:graphicFrame>
        <p:nvGraphicFramePr>
          <p:cNvPr id="11" name="Πίνακας 10">
            <a:extLst>
              <a:ext uri="{FF2B5EF4-FFF2-40B4-BE49-F238E27FC236}">
                <a16:creationId xmlns:a16="http://schemas.microsoft.com/office/drawing/2014/main" id="{4AB0B2E4-EE07-19C4-7973-7D103AB6B1A3}"/>
              </a:ext>
            </a:extLst>
          </p:cNvPr>
          <p:cNvGraphicFramePr>
            <a:graphicFrameLocks noGrp="1"/>
          </p:cNvGraphicFramePr>
          <p:nvPr>
            <p:extLst>
              <p:ext uri="{D42A27DB-BD31-4B8C-83A1-F6EECF244321}">
                <p14:modId xmlns:p14="http://schemas.microsoft.com/office/powerpoint/2010/main" val="1836555676"/>
              </p:ext>
            </p:extLst>
          </p:nvPr>
        </p:nvGraphicFramePr>
        <p:xfrm>
          <a:off x="6381466" y="4109065"/>
          <a:ext cx="5291487" cy="1524000"/>
        </p:xfrm>
        <a:graphic>
          <a:graphicData uri="http://schemas.openxmlformats.org/drawingml/2006/table">
            <a:tbl>
              <a:tblPr firstRow="1" bandRow="1">
                <a:tableStyleId>{5C22544A-7EE6-4342-B048-85BDC9FD1C3A}</a:tableStyleId>
              </a:tblPr>
              <a:tblGrid>
                <a:gridCol w="1251948">
                  <a:extLst>
                    <a:ext uri="{9D8B030D-6E8A-4147-A177-3AD203B41FA5}">
                      <a16:colId xmlns:a16="http://schemas.microsoft.com/office/drawing/2014/main" val="2156607984"/>
                    </a:ext>
                  </a:extLst>
                </a:gridCol>
                <a:gridCol w="1296330">
                  <a:extLst>
                    <a:ext uri="{9D8B030D-6E8A-4147-A177-3AD203B41FA5}">
                      <a16:colId xmlns:a16="http://schemas.microsoft.com/office/drawing/2014/main" val="4224567439"/>
                    </a:ext>
                  </a:extLst>
                </a:gridCol>
                <a:gridCol w="1092837">
                  <a:extLst>
                    <a:ext uri="{9D8B030D-6E8A-4147-A177-3AD203B41FA5}">
                      <a16:colId xmlns:a16="http://schemas.microsoft.com/office/drawing/2014/main" val="3409664111"/>
                    </a:ext>
                  </a:extLst>
                </a:gridCol>
                <a:gridCol w="1650372">
                  <a:extLst>
                    <a:ext uri="{9D8B030D-6E8A-4147-A177-3AD203B41FA5}">
                      <a16:colId xmlns:a16="http://schemas.microsoft.com/office/drawing/2014/main" val="1856446103"/>
                    </a:ext>
                  </a:extLst>
                </a:gridCol>
              </a:tblGrid>
              <a:tr h="230845">
                <a:tc>
                  <a:txBody>
                    <a:bodyPr/>
                    <a:lstStyle/>
                    <a:p>
                      <a:pPr algn="ctr"/>
                      <a:r>
                        <a:rPr kumimoji="0" lang="el-GR" altLang="el-GR" sz="1400" b="1" i="0" u="none" strike="noStrike" cap="none" normalizeH="0" baseline="0" dirty="0" err="1">
                          <a:ln>
                            <a:noFill/>
                          </a:ln>
                          <a:effectLst/>
                        </a:rPr>
                        <a:t>n_neighbors</a:t>
                      </a:r>
                      <a:endParaRPr lang="el-GR" sz="1400" dirty="0"/>
                    </a:p>
                  </a:txBody>
                  <a:tcPr/>
                </a:tc>
                <a:tc>
                  <a:txBody>
                    <a:bodyPr/>
                    <a:lstStyle/>
                    <a:p>
                      <a:pPr algn="ctr"/>
                      <a:r>
                        <a:rPr lang="en-US" sz="1400" b="1" i="0" dirty="0">
                          <a:effectLst/>
                          <a:latin typeface="Söhne"/>
                        </a:rPr>
                        <a:t>weights</a:t>
                      </a:r>
                      <a:endParaRPr lang="el-GR" sz="1400" dirty="0"/>
                    </a:p>
                  </a:txBody>
                  <a:tcPr/>
                </a:tc>
                <a:tc>
                  <a:txBody>
                    <a:bodyPr/>
                    <a:lstStyle/>
                    <a:p>
                      <a:pPr algn="ctr"/>
                      <a:r>
                        <a:rPr lang="en-US" sz="1400" dirty="0"/>
                        <a:t>p</a:t>
                      </a:r>
                      <a:endParaRPr lang="el-GR" sz="1400" dirty="0"/>
                    </a:p>
                  </a:txBody>
                  <a:tcPr/>
                </a:tc>
                <a:tc>
                  <a:txBody>
                    <a:bodyPr/>
                    <a:lstStyle/>
                    <a:p>
                      <a:pPr algn="ctr"/>
                      <a:r>
                        <a:rPr lang="en-US" sz="1400" dirty="0" err="1"/>
                        <a:t>mean_test_score</a:t>
                      </a:r>
                      <a:endParaRPr lang="el-GR" sz="1400" dirty="0"/>
                    </a:p>
                  </a:txBody>
                  <a:tcPr/>
                </a:tc>
                <a:extLst>
                  <a:ext uri="{0D108BD9-81ED-4DB2-BD59-A6C34878D82A}">
                    <a16:rowId xmlns:a16="http://schemas.microsoft.com/office/drawing/2014/main" val="238936936"/>
                  </a:ext>
                </a:extLst>
              </a:tr>
              <a:tr h="230845">
                <a:tc>
                  <a:txBody>
                    <a:bodyPr/>
                    <a:lstStyle/>
                    <a:p>
                      <a:pPr algn="ctr"/>
                      <a:r>
                        <a:rPr lang="en-US" sz="1400" dirty="0"/>
                        <a:t>9</a:t>
                      </a:r>
                      <a:endParaRPr lang="el-GR" sz="1400" dirty="0"/>
                    </a:p>
                  </a:txBody>
                  <a:tcPr/>
                </a:tc>
                <a:tc>
                  <a:txBody>
                    <a:bodyPr/>
                    <a:lstStyle/>
                    <a:p>
                      <a:pPr algn="ctr"/>
                      <a:r>
                        <a:rPr lang="en-US" sz="1400" dirty="0"/>
                        <a:t>Distance</a:t>
                      </a:r>
                      <a:endParaRPr lang="el-GR" sz="1400" dirty="0"/>
                    </a:p>
                  </a:txBody>
                  <a:tcPr/>
                </a:tc>
                <a:tc>
                  <a:txBody>
                    <a:bodyPr/>
                    <a:lstStyle/>
                    <a:p>
                      <a:pPr algn="ctr"/>
                      <a:r>
                        <a:rPr lang="en-US" sz="1400" dirty="0"/>
                        <a:t>2</a:t>
                      </a:r>
                      <a:endParaRPr lang="el-GR" sz="1400" dirty="0"/>
                    </a:p>
                  </a:txBody>
                  <a:tcPr/>
                </a:tc>
                <a:tc>
                  <a:txBody>
                    <a:bodyPr/>
                    <a:lstStyle/>
                    <a:p>
                      <a:pPr algn="ctr"/>
                      <a:r>
                        <a:rPr lang="en-US" sz="1400" dirty="0"/>
                        <a:t>0.741714</a:t>
                      </a:r>
                      <a:endParaRPr lang="el-GR" sz="1400" dirty="0"/>
                    </a:p>
                  </a:txBody>
                  <a:tcPr/>
                </a:tc>
                <a:extLst>
                  <a:ext uri="{0D108BD9-81ED-4DB2-BD59-A6C34878D82A}">
                    <a16:rowId xmlns:a16="http://schemas.microsoft.com/office/drawing/2014/main" val="735195440"/>
                  </a:ext>
                </a:extLst>
              </a:tr>
              <a:tr h="230845">
                <a:tc>
                  <a:txBody>
                    <a:bodyPr/>
                    <a:lstStyle/>
                    <a:p>
                      <a:pPr algn="ctr"/>
                      <a:r>
                        <a:rPr lang="en-US" sz="1400" dirty="0"/>
                        <a:t>7</a:t>
                      </a:r>
                      <a:endParaRPr lang="el-GR" sz="1400" dirty="0"/>
                    </a:p>
                  </a:txBody>
                  <a:tcPr/>
                </a:tc>
                <a:tc>
                  <a:txBody>
                    <a:bodyPr/>
                    <a:lstStyle/>
                    <a:p>
                      <a:pPr algn="ctr"/>
                      <a:r>
                        <a:rPr lang="en-US" sz="1400" dirty="0"/>
                        <a:t>Distance</a:t>
                      </a:r>
                      <a:endParaRPr lang="el-GR" sz="1400" dirty="0"/>
                    </a:p>
                  </a:txBody>
                  <a:tcPr/>
                </a:tc>
                <a:tc>
                  <a:txBody>
                    <a:bodyPr/>
                    <a:lstStyle/>
                    <a:p>
                      <a:pPr algn="ctr"/>
                      <a:r>
                        <a:rPr lang="en-US" sz="1400" dirty="0"/>
                        <a:t>2</a:t>
                      </a:r>
                      <a:endParaRPr lang="el-GR" sz="1400" dirty="0"/>
                    </a:p>
                  </a:txBody>
                  <a:tcPr/>
                </a:tc>
                <a:tc>
                  <a:txBody>
                    <a:bodyPr/>
                    <a:lstStyle/>
                    <a:p>
                      <a:pPr algn="ctr"/>
                      <a:r>
                        <a:rPr lang="en-US" sz="1400" dirty="0"/>
                        <a:t>0.734571</a:t>
                      </a:r>
                      <a:endParaRPr lang="el-GR" sz="1400" dirty="0"/>
                    </a:p>
                  </a:txBody>
                  <a:tcPr/>
                </a:tc>
                <a:extLst>
                  <a:ext uri="{0D108BD9-81ED-4DB2-BD59-A6C34878D82A}">
                    <a16:rowId xmlns:a16="http://schemas.microsoft.com/office/drawing/2014/main" val="3610892230"/>
                  </a:ext>
                </a:extLst>
              </a:tr>
              <a:tr h="230845">
                <a:tc>
                  <a:txBody>
                    <a:bodyPr/>
                    <a:lstStyle/>
                    <a:p>
                      <a:pPr algn="ctr"/>
                      <a:r>
                        <a:rPr lang="en-US" sz="1400" dirty="0"/>
                        <a:t>…</a:t>
                      </a:r>
                      <a:endParaRPr lang="el-GR" sz="1400" dirty="0"/>
                    </a:p>
                  </a:txBody>
                  <a:tcPr/>
                </a:tc>
                <a:tc>
                  <a:txBody>
                    <a:bodyPr/>
                    <a:lstStyle/>
                    <a:p>
                      <a:pPr algn="ctr"/>
                      <a:r>
                        <a:rPr lang="en-US" sz="1400" dirty="0"/>
                        <a:t>…</a:t>
                      </a:r>
                      <a:endParaRPr lang="el-GR" sz="1400" dirty="0"/>
                    </a:p>
                  </a:txBody>
                  <a:tcPr/>
                </a:tc>
                <a:tc>
                  <a:txBody>
                    <a:bodyPr/>
                    <a:lstStyle/>
                    <a:p>
                      <a:pPr algn="ctr"/>
                      <a:r>
                        <a:rPr lang="en-US" sz="1400" dirty="0"/>
                        <a:t>…</a:t>
                      </a:r>
                      <a:endParaRPr lang="el-GR" sz="1400" dirty="0"/>
                    </a:p>
                  </a:txBody>
                  <a:tcPr/>
                </a:tc>
                <a:tc>
                  <a:txBody>
                    <a:bodyPr/>
                    <a:lstStyle/>
                    <a:p>
                      <a:pPr algn="ctr"/>
                      <a:r>
                        <a:rPr lang="en-US" sz="1400" dirty="0"/>
                        <a:t>…</a:t>
                      </a:r>
                      <a:endParaRPr lang="el-GR" sz="1400" dirty="0"/>
                    </a:p>
                  </a:txBody>
                  <a:tcPr/>
                </a:tc>
                <a:extLst>
                  <a:ext uri="{0D108BD9-81ED-4DB2-BD59-A6C34878D82A}">
                    <a16:rowId xmlns:a16="http://schemas.microsoft.com/office/drawing/2014/main" val="1925158268"/>
                  </a:ext>
                </a:extLst>
              </a:tr>
              <a:tr h="230845">
                <a:tc>
                  <a:txBody>
                    <a:bodyPr/>
                    <a:lstStyle/>
                    <a:p>
                      <a:pPr algn="ctr"/>
                      <a:r>
                        <a:rPr lang="en-US" sz="1400" dirty="0"/>
                        <a:t>3</a:t>
                      </a:r>
                      <a:endParaRPr lang="el-GR" sz="1400" dirty="0"/>
                    </a:p>
                  </a:txBody>
                  <a:tcPr/>
                </a:tc>
                <a:tc>
                  <a:txBody>
                    <a:bodyPr/>
                    <a:lstStyle/>
                    <a:p>
                      <a:pPr algn="ctr"/>
                      <a:r>
                        <a:rPr lang="en-US" sz="1400" dirty="0"/>
                        <a:t>Uniform</a:t>
                      </a:r>
                      <a:endParaRPr lang="el-GR" sz="1400" dirty="0"/>
                    </a:p>
                  </a:txBody>
                  <a:tcPr/>
                </a:tc>
                <a:tc>
                  <a:txBody>
                    <a:bodyPr/>
                    <a:lstStyle/>
                    <a:p>
                      <a:pPr algn="ctr"/>
                      <a:r>
                        <a:rPr lang="en-US" sz="1400" dirty="0"/>
                        <a:t>1</a:t>
                      </a:r>
                      <a:endParaRPr lang="el-GR" sz="1400" dirty="0"/>
                    </a:p>
                  </a:txBody>
                  <a:tcPr/>
                </a:tc>
                <a:tc>
                  <a:txBody>
                    <a:bodyPr/>
                    <a:lstStyle/>
                    <a:p>
                      <a:pPr algn="ctr"/>
                      <a:r>
                        <a:rPr lang="en-US" sz="1400" dirty="0"/>
                        <a:t>0.643143</a:t>
                      </a:r>
                      <a:endParaRPr lang="el-GR" sz="1400" dirty="0"/>
                    </a:p>
                  </a:txBody>
                  <a:tcPr/>
                </a:tc>
                <a:extLst>
                  <a:ext uri="{0D108BD9-81ED-4DB2-BD59-A6C34878D82A}">
                    <a16:rowId xmlns:a16="http://schemas.microsoft.com/office/drawing/2014/main" val="856656658"/>
                  </a:ext>
                </a:extLst>
              </a:tr>
            </a:tbl>
          </a:graphicData>
        </a:graphic>
      </p:graphicFrame>
      <p:sp>
        <p:nvSpPr>
          <p:cNvPr id="5" name="Ορθογώνιο 4">
            <a:extLst>
              <a:ext uri="{FF2B5EF4-FFF2-40B4-BE49-F238E27FC236}">
                <a16:creationId xmlns:a16="http://schemas.microsoft.com/office/drawing/2014/main" id="{0BD7A8C2-F748-33E7-25FC-1FAFB6FFBD70}"/>
              </a:ext>
            </a:extLst>
          </p:cNvPr>
          <p:cNvSpPr/>
          <p:nvPr/>
        </p:nvSpPr>
        <p:spPr>
          <a:xfrm>
            <a:off x="417249" y="5939161"/>
            <a:ext cx="3000653" cy="568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Best score in extended  search</a:t>
            </a:r>
            <a:endParaRPr lang="el-GR" dirty="0">
              <a:ln w="0"/>
              <a:solidFill>
                <a:schemeClr val="tx1"/>
              </a:solidFill>
              <a:effectLst>
                <a:outerShdw blurRad="38100" dist="19050" dir="2700000" algn="tl" rotWithShape="0">
                  <a:schemeClr val="dk1">
                    <a:alpha val="40000"/>
                  </a:schemeClr>
                </a:outerShdw>
              </a:effectLst>
            </a:endParaRPr>
          </a:p>
        </p:txBody>
      </p:sp>
      <p:pic>
        <p:nvPicPr>
          <p:cNvPr id="4" name="Εικόνα 3">
            <a:extLst>
              <a:ext uri="{FF2B5EF4-FFF2-40B4-BE49-F238E27FC236}">
                <a16:creationId xmlns:a16="http://schemas.microsoft.com/office/drawing/2014/main" id="{05EDBF8F-F23F-201A-EBAA-C8678B8DC2C5}"/>
              </a:ext>
            </a:extLst>
          </p:cNvPr>
          <p:cNvPicPr>
            <a:picLocks noChangeAspect="1"/>
          </p:cNvPicPr>
          <p:nvPr/>
        </p:nvPicPr>
        <p:blipFill>
          <a:blip r:embed="rId3"/>
          <a:stretch>
            <a:fillRect/>
          </a:stretch>
        </p:blipFill>
        <p:spPr>
          <a:xfrm>
            <a:off x="3010214" y="6307979"/>
            <a:ext cx="5422390" cy="398705"/>
          </a:xfrm>
          <a:prstGeom prst="rect">
            <a:avLst/>
          </a:prstGeom>
        </p:spPr>
      </p:pic>
    </p:spTree>
    <p:extLst>
      <p:ext uri="{BB962C8B-B14F-4D97-AF65-F5344CB8AC3E}">
        <p14:creationId xmlns:p14="http://schemas.microsoft.com/office/powerpoint/2010/main" val="3745528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20F695-FB87-6A2B-3FED-7BE507598599}"/>
              </a:ext>
            </a:extLst>
          </p:cNvPr>
          <p:cNvSpPr>
            <a:spLocks noGrp="1"/>
          </p:cNvSpPr>
          <p:nvPr>
            <p:ph type="title"/>
          </p:nvPr>
        </p:nvSpPr>
        <p:spPr/>
        <p:txBody>
          <a:bodyPr/>
          <a:lstStyle/>
          <a:p>
            <a:r>
              <a:rPr lang="en-US" dirty="0">
                <a:solidFill>
                  <a:srgbClr val="374151"/>
                </a:solidFill>
                <a:latin typeface="Söhne"/>
              </a:rPr>
              <a:t>D.4 SUPPORT VECTOR MACHINE</a:t>
            </a:r>
            <a:endParaRPr lang="el-GR" dirty="0"/>
          </a:p>
        </p:txBody>
      </p:sp>
      <p:sp>
        <p:nvSpPr>
          <p:cNvPr id="3" name="Θέση περιεχομένου 2">
            <a:extLst>
              <a:ext uri="{FF2B5EF4-FFF2-40B4-BE49-F238E27FC236}">
                <a16:creationId xmlns:a16="http://schemas.microsoft.com/office/drawing/2014/main" id="{9A9785F0-0DC1-E5E9-E960-7D9F7C385C67}"/>
              </a:ext>
            </a:extLst>
          </p:cNvPr>
          <p:cNvSpPr>
            <a:spLocks noGrp="1"/>
          </p:cNvSpPr>
          <p:nvPr>
            <p:ph sz="half" idx="1"/>
          </p:nvPr>
        </p:nvSpPr>
        <p:spPr>
          <a:xfrm>
            <a:off x="581192" y="2228003"/>
            <a:ext cx="10942023" cy="3633047"/>
          </a:xfrm>
        </p:spPr>
        <p:txBody>
          <a:bodyPr/>
          <a:lstStyle/>
          <a:p>
            <a:pPr>
              <a:buFont typeface="Arial" panose="020B0604020202020204" pitchFamily="34" charset="0"/>
              <a:buChar char="•"/>
            </a:pPr>
            <a:r>
              <a:rPr lang="en-US" b="0" i="0" dirty="0">
                <a:solidFill>
                  <a:srgbClr val="374151"/>
                </a:solidFill>
                <a:effectLst/>
                <a:latin typeface="Söhne"/>
              </a:rPr>
              <a:t>Support Vector Machines (SVM) are powerful supervised learning algorithms designed for classification and regression tasks. </a:t>
            </a:r>
          </a:p>
          <a:p>
            <a:pPr>
              <a:buFont typeface="Arial" panose="020B0604020202020204" pitchFamily="34" charset="0"/>
              <a:buChar char="•"/>
            </a:pPr>
            <a:r>
              <a:rPr lang="en-US" b="0" i="0" dirty="0">
                <a:solidFill>
                  <a:srgbClr val="374151"/>
                </a:solidFill>
                <a:effectLst/>
                <a:latin typeface="Söhne"/>
              </a:rPr>
              <a:t>SVMs excel in high-dimensional datasets and are particularly effective when dealing with complex decision boundaries. </a:t>
            </a:r>
          </a:p>
          <a:p>
            <a:pPr>
              <a:buFont typeface="Arial" panose="020B0604020202020204" pitchFamily="34" charset="0"/>
              <a:buChar char="•"/>
            </a:pPr>
            <a:r>
              <a:rPr lang="en-US" b="0" i="0" dirty="0">
                <a:solidFill>
                  <a:srgbClr val="374151"/>
                </a:solidFill>
                <a:effectLst/>
                <a:latin typeface="Söhne"/>
              </a:rPr>
              <a:t>As an ensemble method, SVMs make predictions by finding the optimal hyperplane that maximizes the margin between different classes. </a:t>
            </a:r>
          </a:p>
          <a:p>
            <a:pPr>
              <a:buFont typeface="Arial" panose="020B0604020202020204" pitchFamily="34" charset="0"/>
              <a:buChar char="•"/>
            </a:pPr>
            <a:r>
              <a:rPr lang="en-US" b="0" i="0" dirty="0">
                <a:solidFill>
                  <a:srgbClr val="374151"/>
                </a:solidFill>
                <a:effectLst/>
                <a:latin typeface="Söhne"/>
              </a:rPr>
              <a:t>SVMs can handle both linear and non-linear relationships through the use of various kernel functions. </a:t>
            </a:r>
          </a:p>
          <a:p>
            <a:pPr>
              <a:buFont typeface="Arial" panose="020B0604020202020204" pitchFamily="34" charset="0"/>
              <a:buChar char="•"/>
            </a:pPr>
            <a:r>
              <a:rPr lang="en-US" b="0" i="0" dirty="0">
                <a:solidFill>
                  <a:srgbClr val="374151"/>
                </a:solidFill>
                <a:effectLst/>
                <a:latin typeface="Söhne"/>
              </a:rPr>
              <a:t>One key strength of SVMs lies in their ability to generalize well to new, unseen data, making them suitable for diverse applications in machine learning.</a:t>
            </a:r>
            <a:endParaRPr lang="el-GR" dirty="0"/>
          </a:p>
        </p:txBody>
      </p:sp>
    </p:spTree>
    <p:extLst>
      <p:ext uri="{BB962C8B-B14F-4D97-AF65-F5344CB8AC3E}">
        <p14:creationId xmlns:p14="http://schemas.microsoft.com/office/powerpoint/2010/main" val="2251033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AE4E567-E0F0-9A4E-88E1-3607D7BB5836}"/>
              </a:ext>
            </a:extLst>
          </p:cNvPr>
          <p:cNvSpPr>
            <a:spLocks noGrp="1"/>
          </p:cNvSpPr>
          <p:nvPr>
            <p:ph type="title"/>
          </p:nvPr>
        </p:nvSpPr>
        <p:spPr/>
        <p:txBody>
          <a:bodyPr/>
          <a:lstStyle/>
          <a:p>
            <a:r>
              <a:rPr lang="en-US" dirty="0">
                <a:solidFill>
                  <a:srgbClr val="374151"/>
                </a:solidFill>
                <a:latin typeface="Söhne"/>
              </a:rPr>
              <a:t>D.4 SVM - Hyperparameter Tuning</a:t>
            </a:r>
            <a:endParaRPr lang="el-GR" dirty="0"/>
          </a:p>
        </p:txBody>
      </p:sp>
      <p:sp>
        <p:nvSpPr>
          <p:cNvPr id="3" name="Θέση περιεχομένου 2">
            <a:extLst>
              <a:ext uri="{FF2B5EF4-FFF2-40B4-BE49-F238E27FC236}">
                <a16:creationId xmlns:a16="http://schemas.microsoft.com/office/drawing/2014/main" id="{01C3878A-796B-FCA4-F63D-F310A05BC3F4}"/>
              </a:ext>
            </a:extLst>
          </p:cNvPr>
          <p:cNvSpPr>
            <a:spLocks noGrp="1"/>
          </p:cNvSpPr>
          <p:nvPr>
            <p:ph sz="half" idx="1"/>
          </p:nvPr>
        </p:nvSpPr>
        <p:spPr>
          <a:xfrm>
            <a:off x="581192" y="2228003"/>
            <a:ext cx="6162507" cy="3633047"/>
          </a:xfrm>
        </p:spPr>
        <p:txBody>
          <a:bodyPr>
            <a:normAutofit fontScale="92500" lnSpcReduction="10000"/>
          </a:bodyPr>
          <a:lstStyle/>
          <a:p>
            <a:pPr algn="l">
              <a:buFont typeface="Arial" panose="020B0604020202020204" pitchFamily="34" charset="0"/>
              <a:buChar char="•"/>
            </a:pPr>
            <a:r>
              <a:rPr lang="en-US" b="1" i="0" dirty="0">
                <a:solidFill>
                  <a:srgbClr val="05192D"/>
                </a:solidFill>
                <a:effectLst/>
                <a:latin typeface="Studio-Feixen-Sans"/>
              </a:rPr>
              <a:t>C</a:t>
            </a:r>
            <a:r>
              <a:rPr lang="en-US" b="0" i="0" dirty="0">
                <a:solidFill>
                  <a:srgbClr val="05192D"/>
                </a:solidFill>
                <a:effectLst/>
                <a:latin typeface="Studio-Feixen-Sans"/>
              </a:rPr>
              <a:t>: the penalty parameter, which represents misclassification or error term. The misclassification or error term tells the SVM optimization how much error is bearable. This is how you can control the trade-off between decision boundary and misclassification term. when C is high it will classify all the data points correctly, also there is a chance to overfit.</a:t>
            </a:r>
          </a:p>
          <a:p>
            <a:pPr algn="l">
              <a:buFont typeface="Arial" panose="020B0604020202020204" pitchFamily="34" charset="0"/>
              <a:buChar char="•"/>
            </a:pPr>
            <a:r>
              <a:rPr lang="en-US" b="1" dirty="0">
                <a:solidFill>
                  <a:srgbClr val="05192D"/>
                </a:solidFill>
                <a:latin typeface="Studio-Feixen-Sans"/>
              </a:rPr>
              <a:t>kernel</a:t>
            </a:r>
            <a:r>
              <a:rPr lang="en-US" b="0" i="0" dirty="0">
                <a:solidFill>
                  <a:srgbClr val="05192D"/>
                </a:solidFill>
                <a:effectLst/>
                <a:latin typeface="Studio-Feixen-Sans"/>
              </a:rPr>
              <a:t>: The main function of the kernel is to take low dimensional input space and transform it into a higher-dimensional space. It is mostly useful in non-linear separation problem.</a:t>
            </a:r>
          </a:p>
          <a:p>
            <a:pPr algn="l">
              <a:buFont typeface="Arial" panose="020B0604020202020204" pitchFamily="34" charset="0"/>
              <a:buChar char="•"/>
            </a:pPr>
            <a:r>
              <a:rPr lang="en-US" b="1" dirty="0">
                <a:solidFill>
                  <a:srgbClr val="05192D"/>
                </a:solidFill>
                <a:latin typeface="Studio-Feixen-Sans"/>
              </a:rPr>
              <a:t>gamma</a:t>
            </a:r>
            <a:r>
              <a:rPr lang="en-US" b="0" i="0" dirty="0">
                <a:solidFill>
                  <a:srgbClr val="05192D"/>
                </a:solidFill>
                <a:effectLst/>
                <a:latin typeface="Studio-Feixen-Sans"/>
              </a:rPr>
              <a:t>: It defines how far influences the calculation of plausible line of separation. when gamma is higher, nearby points will have high influence; low gamma means far away points also be considered to get the decision boundary.</a:t>
            </a:r>
            <a:endParaRPr lang="el-GR" dirty="0"/>
          </a:p>
        </p:txBody>
      </p:sp>
      <p:pic>
        <p:nvPicPr>
          <p:cNvPr id="10" name="Θέση περιεχομένου 9">
            <a:extLst>
              <a:ext uri="{FF2B5EF4-FFF2-40B4-BE49-F238E27FC236}">
                <a16:creationId xmlns:a16="http://schemas.microsoft.com/office/drawing/2014/main" id="{80446762-6B1B-C486-1FF2-64BB32BDBFE1}"/>
              </a:ext>
            </a:extLst>
          </p:cNvPr>
          <p:cNvPicPr>
            <a:picLocks noGrp="1" noChangeAspect="1"/>
          </p:cNvPicPr>
          <p:nvPr>
            <p:ph sz="half" idx="2"/>
          </p:nvPr>
        </p:nvPicPr>
        <p:blipFill>
          <a:blip r:embed="rId2"/>
          <a:stretch>
            <a:fillRect/>
          </a:stretch>
        </p:blipFill>
        <p:spPr>
          <a:xfrm>
            <a:off x="7381017" y="2228003"/>
            <a:ext cx="4310875" cy="1481918"/>
          </a:xfrm>
        </p:spPr>
      </p:pic>
      <p:graphicFrame>
        <p:nvGraphicFramePr>
          <p:cNvPr id="13" name="Θέση περιεχομένου 8">
            <a:extLst>
              <a:ext uri="{FF2B5EF4-FFF2-40B4-BE49-F238E27FC236}">
                <a16:creationId xmlns:a16="http://schemas.microsoft.com/office/drawing/2014/main" id="{719BBDCB-435E-BE6C-7A6D-1575CE48CF53}"/>
              </a:ext>
            </a:extLst>
          </p:cNvPr>
          <p:cNvGraphicFramePr>
            <a:graphicFrameLocks/>
          </p:cNvGraphicFramePr>
          <p:nvPr>
            <p:extLst>
              <p:ext uri="{D42A27DB-BD31-4B8C-83A1-F6EECF244321}">
                <p14:modId xmlns:p14="http://schemas.microsoft.com/office/powerpoint/2010/main" val="468054874"/>
              </p:ext>
            </p:extLst>
          </p:nvPr>
        </p:nvGraphicFramePr>
        <p:xfrm>
          <a:off x="6850008" y="3990446"/>
          <a:ext cx="4912904" cy="2322201"/>
        </p:xfrm>
        <a:graphic>
          <a:graphicData uri="http://schemas.openxmlformats.org/drawingml/2006/table">
            <a:tbl>
              <a:tblPr firstRow="1" bandRow="1">
                <a:tableStyleId>{5C22544A-7EE6-4342-B048-85BDC9FD1C3A}</a:tableStyleId>
              </a:tblPr>
              <a:tblGrid>
                <a:gridCol w="863502">
                  <a:extLst>
                    <a:ext uri="{9D8B030D-6E8A-4147-A177-3AD203B41FA5}">
                      <a16:colId xmlns:a16="http://schemas.microsoft.com/office/drawing/2014/main" val="1904492002"/>
                    </a:ext>
                  </a:extLst>
                </a:gridCol>
                <a:gridCol w="1162975">
                  <a:extLst>
                    <a:ext uri="{9D8B030D-6E8A-4147-A177-3AD203B41FA5}">
                      <a16:colId xmlns:a16="http://schemas.microsoft.com/office/drawing/2014/main" val="3250887342"/>
                    </a:ext>
                  </a:extLst>
                </a:gridCol>
                <a:gridCol w="1198486">
                  <a:extLst>
                    <a:ext uri="{9D8B030D-6E8A-4147-A177-3AD203B41FA5}">
                      <a16:colId xmlns:a16="http://schemas.microsoft.com/office/drawing/2014/main" val="1739749048"/>
                    </a:ext>
                  </a:extLst>
                </a:gridCol>
                <a:gridCol w="1687941">
                  <a:extLst>
                    <a:ext uri="{9D8B030D-6E8A-4147-A177-3AD203B41FA5}">
                      <a16:colId xmlns:a16="http://schemas.microsoft.com/office/drawing/2014/main" val="2583764019"/>
                    </a:ext>
                  </a:extLst>
                </a:gridCol>
              </a:tblGrid>
              <a:tr h="294599">
                <a:tc>
                  <a:txBody>
                    <a:bodyPr/>
                    <a:lstStyle/>
                    <a:p>
                      <a:pPr algn="ctr"/>
                      <a:r>
                        <a:rPr lang="en-US" sz="1200" dirty="0"/>
                        <a:t>C</a:t>
                      </a:r>
                      <a:endParaRPr lang="el-GR" sz="1200" dirty="0"/>
                    </a:p>
                  </a:txBody>
                  <a:tcPr/>
                </a:tc>
                <a:tc>
                  <a:txBody>
                    <a:bodyPr/>
                    <a:lstStyle/>
                    <a:p>
                      <a:pPr algn="ctr"/>
                      <a:r>
                        <a:rPr lang="en-US" sz="1200" dirty="0"/>
                        <a:t>Kernel</a:t>
                      </a:r>
                      <a:endParaRPr lang="el-GR" sz="1200" dirty="0"/>
                    </a:p>
                  </a:txBody>
                  <a:tcPr/>
                </a:tc>
                <a:tc>
                  <a:txBody>
                    <a:bodyPr/>
                    <a:lstStyle/>
                    <a:p>
                      <a:pPr algn="ctr"/>
                      <a:r>
                        <a:rPr lang="en-US" sz="1200" dirty="0"/>
                        <a:t>Gamma</a:t>
                      </a:r>
                      <a:endParaRPr lang="el-GR" sz="1200" dirty="0"/>
                    </a:p>
                  </a:txBody>
                  <a:tcPr/>
                </a:tc>
                <a:tc>
                  <a:txBody>
                    <a:bodyPr/>
                    <a:lstStyle/>
                    <a:p>
                      <a:pPr algn="ctr"/>
                      <a:r>
                        <a:rPr lang="en-US" sz="1200" b="1" kern="1200" dirty="0" err="1">
                          <a:solidFill>
                            <a:schemeClr val="lt1"/>
                          </a:solidFill>
                          <a:latin typeface="+mn-lt"/>
                          <a:ea typeface="+mn-ea"/>
                          <a:cs typeface="+mn-cs"/>
                        </a:rPr>
                        <a:t>mean_test_score</a:t>
                      </a:r>
                      <a:endParaRPr lang="el-GR" sz="1200" b="1" kern="1200" dirty="0">
                        <a:solidFill>
                          <a:schemeClr val="lt1"/>
                        </a:solidFill>
                        <a:latin typeface="+mn-lt"/>
                        <a:ea typeface="+mn-ea"/>
                        <a:cs typeface="+mn-cs"/>
                      </a:endParaRPr>
                    </a:p>
                  </a:txBody>
                  <a:tcPr/>
                </a:tc>
                <a:extLst>
                  <a:ext uri="{0D108BD9-81ED-4DB2-BD59-A6C34878D82A}">
                    <a16:rowId xmlns:a16="http://schemas.microsoft.com/office/drawing/2014/main" val="2061466140"/>
                  </a:ext>
                </a:extLst>
              </a:tr>
              <a:tr h="294599">
                <a:tc>
                  <a:txBody>
                    <a:bodyPr/>
                    <a:lstStyle/>
                    <a:p>
                      <a:pPr algn="ctr"/>
                      <a:r>
                        <a:rPr lang="en-US" sz="1200" dirty="0"/>
                        <a:t>1</a:t>
                      </a:r>
                      <a:endParaRPr lang="el-GR" sz="1200" dirty="0"/>
                    </a:p>
                  </a:txBody>
                  <a:tcPr/>
                </a:tc>
                <a:tc>
                  <a:txBody>
                    <a:bodyPr/>
                    <a:lstStyle/>
                    <a:p>
                      <a:pPr algn="ctr"/>
                      <a:r>
                        <a:rPr lang="en-US" sz="1200" dirty="0"/>
                        <a:t>scale </a:t>
                      </a:r>
                      <a:endParaRPr lang="el-GR" sz="1200" dirty="0"/>
                    </a:p>
                  </a:txBody>
                  <a:tcPr/>
                </a:tc>
                <a:tc>
                  <a:txBody>
                    <a:bodyPr/>
                    <a:lstStyle/>
                    <a:p>
                      <a:pPr algn="ctr"/>
                      <a:r>
                        <a:rPr lang="en-US" sz="1200" dirty="0" err="1"/>
                        <a:t>rbf</a:t>
                      </a:r>
                      <a:endParaRPr lang="el-GR" sz="1200" dirty="0"/>
                    </a:p>
                  </a:txBody>
                  <a:tcPr/>
                </a:tc>
                <a:tc>
                  <a:txBody>
                    <a:bodyPr/>
                    <a:lstStyle/>
                    <a:p>
                      <a:pPr algn="ctr"/>
                      <a:r>
                        <a:rPr lang="en-US" sz="1200" dirty="0"/>
                        <a:t>0.841143</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930175519"/>
                  </a:ext>
                </a:extLst>
              </a:tr>
              <a:tr h="280287">
                <a:tc>
                  <a:txBody>
                    <a:bodyPr/>
                    <a:lstStyle/>
                    <a:p>
                      <a:pPr algn="ctr"/>
                      <a:r>
                        <a:rPr lang="en-US" sz="1200" dirty="0"/>
                        <a:t>10 </a:t>
                      </a:r>
                      <a:endParaRPr lang="el-GR" sz="1200" dirty="0"/>
                    </a:p>
                  </a:txBody>
                  <a:tcPr/>
                </a:tc>
                <a:tc>
                  <a:txBody>
                    <a:bodyPr/>
                    <a:lstStyle/>
                    <a:p>
                      <a:pPr algn="ctr"/>
                      <a:r>
                        <a:rPr lang="en-US" sz="1200" dirty="0"/>
                        <a:t>scale</a:t>
                      </a:r>
                      <a:endParaRPr lang="el-GR" sz="1200" dirty="0"/>
                    </a:p>
                  </a:txBody>
                  <a:tcPr/>
                </a:tc>
                <a:tc>
                  <a:txBody>
                    <a:bodyPr/>
                    <a:lstStyle/>
                    <a:p>
                      <a:pPr algn="ctr"/>
                      <a:r>
                        <a:rPr lang="en-US" sz="1200" dirty="0" err="1"/>
                        <a:t>rbf</a:t>
                      </a:r>
                      <a:endParaRPr lang="el-GR" sz="1200" dirty="0"/>
                    </a:p>
                  </a:txBody>
                  <a:tcPr/>
                </a:tc>
                <a:tc>
                  <a:txBody>
                    <a:bodyPr/>
                    <a:lstStyle/>
                    <a:p>
                      <a:pPr algn="ctr"/>
                      <a:r>
                        <a:rPr lang="en-US" sz="1200" dirty="0"/>
                        <a:t>0.840286</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1188381698"/>
                  </a:ext>
                </a:extLst>
              </a:tr>
              <a:tr h="294599">
                <a:tc>
                  <a:txBody>
                    <a:bodyPr/>
                    <a:lstStyle/>
                    <a:p>
                      <a:pPr algn="ctr"/>
                      <a:r>
                        <a:rPr lang="en-US" sz="1200" dirty="0"/>
                        <a:t>10 </a:t>
                      </a:r>
                      <a:endParaRPr lang="el-GR" sz="1200" dirty="0"/>
                    </a:p>
                  </a:txBody>
                  <a:tcPr/>
                </a:tc>
                <a:tc>
                  <a:txBody>
                    <a:bodyPr/>
                    <a:lstStyle/>
                    <a:p>
                      <a:pPr algn="ctr"/>
                      <a:r>
                        <a:rPr lang="en-US" sz="1200" dirty="0"/>
                        <a:t>auto</a:t>
                      </a:r>
                      <a:endParaRPr lang="el-GR" sz="1200" dirty="0"/>
                    </a:p>
                  </a:txBody>
                  <a:tcPr/>
                </a:tc>
                <a:tc>
                  <a:txBody>
                    <a:bodyPr/>
                    <a:lstStyle/>
                    <a:p>
                      <a:pPr algn="ctr"/>
                      <a:r>
                        <a:rPr lang="en-US" sz="1200" dirty="0" err="1"/>
                        <a:t>rbf</a:t>
                      </a:r>
                      <a:endParaRPr lang="el-GR" sz="1200" dirty="0"/>
                    </a:p>
                  </a:txBody>
                  <a:tcPr/>
                </a:tc>
                <a:tc>
                  <a:txBody>
                    <a:bodyPr/>
                    <a:lstStyle/>
                    <a:p>
                      <a:pPr algn="ctr"/>
                      <a:r>
                        <a:rPr lang="en-US" sz="1200" dirty="0"/>
                        <a:t>0.838857</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3862000073"/>
                  </a:ext>
                </a:extLst>
              </a:tr>
              <a:tr h="294599">
                <a:tc>
                  <a:txBody>
                    <a:bodyPr/>
                    <a:lstStyle/>
                    <a:p>
                      <a:pPr algn="ctr"/>
                      <a:r>
                        <a:rPr lang="en-US" sz="1200" dirty="0"/>
                        <a:t>1</a:t>
                      </a:r>
                      <a:endParaRPr lang="el-GR" sz="1200" dirty="0"/>
                    </a:p>
                  </a:txBody>
                  <a:tcPr/>
                </a:tc>
                <a:tc>
                  <a:txBody>
                    <a:bodyPr/>
                    <a:lstStyle/>
                    <a:p>
                      <a:pPr algn="ctr"/>
                      <a:r>
                        <a:rPr lang="en-US" sz="1200" dirty="0"/>
                        <a:t>auto</a:t>
                      </a:r>
                      <a:endParaRPr lang="el-GR" sz="1200" dirty="0"/>
                    </a:p>
                  </a:txBody>
                  <a:tcPr/>
                </a:tc>
                <a:tc>
                  <a:txBody>
                    <a:bodyPr/>
                    <a:lstStyle/>
                    <a:p>
                      <a:pPr algn="ctr"/>
                      <a:r>
                        <a:rPr lang="en-US" sz="1200" dirty="0" err="1"/>
                        <a:t>rbf</a:t>
                      </a:r>
                      <a:endParaRPr lang="el-GR" sz="1200" dirty="0"/>
                    </a:p>
                  </a:txBody>
                  <a:tcPr/>
                </a:tc>
                <a:tc>
                  <a:txBody>
                    <a:bodyPr/>
                    <a:lstStyle/>
                    <a:p>
                      <a:pPr algn="ctr"/>
                      <a:r>
                        <a:rPr lang="en-US" sz="1200" dirty="0"/>
                        <a:t>0.8388571</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3919925343"/>
                  </a:ext>
                </a:extLst>
              </a:tr>
              <a:tr h="294599">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tc>
                  <a:txBody>
                    <a:bodyPr/>
                    <a:lstStyle/>
                    <a:p>
                      <a:pPr algn="ctr"/>
                      <a:r>
                        <a:rPr lang="en-US" sz="1200" kern="1200" dirty="0">
                          <a:solidFill>
                            <a:schemeClr val="dk1"/>
                          </a:solidFill>
                          <a:latin typeface="+mn-lt"/>
                          <a:ea typeface="+mn-ea"/>
                          <a:cs typeface="+mn-cs"/>
                        </a:rPr>
                        <a:t>…</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2944722158"/>
                  </a:ext>
                </a:extLst>
              </a:tr>
              <a:tr h="294599">
                <a:tc>
                  <a:txBody>
                    <a:bodyPr/>
                    <a:lstStyle/>
                    <a:p>
                      <a:pPr algn="ctr"/>
                      <a:r>
                        <a:rPr lang="en-US" sz="1200" dirty="0"/>
                        <a:t>0.1</a:t>
                      </a:r>
                      <a:endParaRPr lang="el-GR" sz="1200" dirty="0"/>
                    </a:p>
                  </a:txBody>
                  <a:tcPr/>
                </a:tc>
                <a:tc>
                  <a:txBody>
                    <a:bodyPr/>
                    <a:lstStyle/>
                    <a:p>
                      <a:pPr algn="ctr"/>
                      <a:r>
                        <a:rPr lang="en-US" sz="1200" dirty="0"/>
                        <a:t>scale</a:t>
                      </a:r>
                      <a:endParaRPr lang="el-GR" sz="1200" dirty="0"/>
                    </a:p>
                  </a:txBody>
                  <a:tcPr/>
                </a:tc>
                <a:tc>
                  <a:txBody>
                    <a:bodyPr/>
                    <a:lstStyle/>
                    <a:p>
                      <a:pPr algn="ctr"/>
                      <a:r>
                        <a:rPr lang="en-US" sz="1200" dirty="0"/>
                        <a:t>poly</a:t>
                      </a:r>
                      <a:endParaRPr lang="el-GR" sz="1200" dirty="0"/>
                    </a:p>
                  </a:txBody>
                  <a:tcPr/>
                </a:tc>
                <a:tc>
                  <a:txBody>
                    <a:bodyPr/>
                    <a:lstStyle/>
                    <a:p>
                      <a:pPr algn="ctr"/>
                      <a:r>
                        <a:rPr lang="en-US" sz="1200" dirty="0"/>
                        <a:t>0.229429</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3607312271"/>
                  </a:ext>
                </a:extLst>
              </a:tr>
              <a:tr h="260312">
                <a:tc>
                  <a:txBody>
                    <a:bodyPr/>
                    <a:lstStyle/>
                    <a:p>
                      <a:pPr algn="ctr"/>
                      <a:r>
                        <a:rPr lang="en-US" sz="1200" dirty="0"/>
                        <a:t>0.1</a:t>
                      </a:r>
                      <a:endParaRPr lang="el-GR" sz="1200" dirty="0"/>
                    </a:p>
                  </a:txBody>
                  <a:tcPr/>
                </a:tc>
                <a:tc>
                  <a:txBody>
                    <a:bodyPr/>
                    <a:lstStyle/>
                    <a:p>
                      <a:pPr algn="ctr"/>
                      <a:r>
                        <a:rPr lang="en-US" sz="1200" dirty="0"/>
                        <a:t>auto</a:t>
                      </a:r>
                      <a:endParaRPr lang="el-GR" sz="1200" dirty="0"/>
                    </a:p>
                  </a:txBody>
                  <a:tcPr/>
                </a:tc>
                <a:tc>
                  <a:txBody>
                    <a:bodyPr/>
                    <a:lstStyle/>
                    <a:p>
                      <a:pPr algn="ctr"/>
                      <a:r>
                        <a:rPr lang="en-US" sz="1200" dirty="0"/>
                        <a:t>poly</a:t>
                      </a:r>
                      <a:endParaRPr lang="el-GR" sz="12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0.227429</a:t>
                      </a:r>
                      <a:endParaRPr lang="el-GR" sz="1200" kern="1200" dirty="0">
                        <a:solidFill>
                          <a:schemeClr val="dk1"/>
                        </a:solidFill>
                        <a:latin typeface="+mn-lt"/>
                        <a:ea typeface="+mn-ea"/>
                        <a:cs typeface="+mn-cs"/>
                      </a:endParaRPr>
                    </a:p>
                  </a:txBody>
                  <a:tcPr/>
                </a:tc>
                <a:extLst>
                  <a:ext uri="{0D108BD9-81ED-4DB2-BD59-A6C34878D82A}">
                    <a16:rowId xmlns:a16="http://schemas.microsoft.com/office/drawing/2014/main" val="1561039840"/>
                  </a:ext>
                </a:extLst>
              </a:tr>
            </a:tbl>
          </a:graphicData>
        </a:graphic>
      </p:graphicFrame>
    </p:spTree>
    <p:extLst>
      <p:ext uri="{BB962C8B-B14F-4D97-AF65-F5344CB8AC3E}">
        <p14:creationId xmlns:p14="http://schemas.microsoft.com/office/powerpoint/2010/main" val="40519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C8AF559-86D8-8275-1DD9-F15AD57DC0DD}"/>
              </a:ext>
            </a:extLst>
          </p:cNvPr>
          <p:cNvSpPr>
            <a:spLocks noGrp="1"/>
          </p:cNvSpPr>
          <p:nvPr>
            <p:ph type="title"/>
          </p:nvPr>
        </p:nvSpPr>
        <p:spPr/>
        <p:txBody>
          <a:bodyPr/>
          <a:lstStyle/>
          <a:p>
            <a:r>
              <a:rPr lang="en-US" b="0" i="0" dirty="0">
                <a:solidFill>
                  <a:srgbClr val="374151"/>
                </a:solidFill>
                <a:effectLst/>
                <a:latin typeface="Söhne"/>
              </a:rPr>
              <a:t>d.5 MULTIPLAYER PERCEPTRON (MLP) CLASSIFIER</a:t>
            </a:r>
            <a:endParaRPr lang="el-GR" dirty="0"/>
          </a:p>
        </p:txBody>
      </p:sp>
      <p:sp>
        <p:nvSpPr>
          <p:cNvPr id="3" name="Θέση περιεχομένου 2">
            <a:extLst>
              <a:ext uri="{FF2B5EF4-FFF2-40B4-BE49-F238E27FC236}">
                <a16:creationId xmlns:a16="http://schemas.microsoft.com/office/drawing/2014/main" id="{35491A00-F066-3543-E820-0F665DE53A5D}"/>
              </a:ext>
            </a:extLst>
          </p:cNvPr>
          <p:cNvSpPr>
            <a:spLocks noGrp="1"/>
          </p:cNvSpPr>
          <p:nvPr>
            <p:ph sz="half" idx="1"/>
          </p:nvPr>
        </p:nvSpPr>
        <p:spPr>
          <a:xfrm>
            <a:off x="581193" y="2228003"/>
            <a:ext cx="10906512" cy="3633047"/>
          </a:xfrm>
        </p:spPr>
        <p:txBody>
          <a:bodyPr>
            <a:normAutofit/>
          </a:bodyPr>
          <a:lstStyle/>
          <a:p>
            <a:pPr>
              <a:buFont typeface="Arial" panose="020B0604020202020204" pitchFamily="34" charset="0"/>
              <a:buChar char="•"/>
            </a:pPr>
            <a:r>
              <a:rPr kumimoji="0" lang="el-GR" altLang="el-GR" sz="1800" b="0" i="0" u="none" strike="noStrike" cap="none" normalizeH="0" baseline="0" dirty="0" err="1">
                <a:ln>
                  <a:noFill/>
                </a:ln>
                <a:solidFill>
                  <a:srgbClr val="000000"/>
                </a:solidFill>
                <a:effectLst/>
                <a:latin typeface="Söhne"/>
              </a:rPr>
              <a:t>Multilayer</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Perceptron</a:t>
            </a:r>
            <a:r>
              <a:rPr kumimoji="0" lang="el-GR" altLang="el-GR" sz="1800" b="0" i="0" u="none" strike="noStrike" cap="none" normalizeH="0" baseline="0" dirty="0">
                <a:ln>
                  <a:noFill/>
                </a:ln>
                <a:solidFill>
                  <a:srgbClr val="000000"/>
                </a:solidFill>
                <a:effectLst/>
                <a:latin typeface="Söhne"/>
              </a:rPr>
              <a:t> (MLP) </a:t>
            </a:r>
            <a:r>
              <a:rPr kumimoji="0" lang="el-GR" altLang="el-GR" sz="1800" b="0" i="0" u="none" strike="noStrike" cap="none" normalizeH="0" baseline="0" dirty="0" err="1">
                <a:ln>
                  <a:noFill/>
                </a:ln>
                <a:solidFill>
                  <a:srgbClr val="000000"/>
                </a:solidFill>
                <a:effectLst/>
                <a:latin typeface="Söhne"/>
              </a:rPr>
              <a:t>Classifier</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is</a:t>
            </a:r>
            <a:r>
              <a:rPr kumimoji="0" lang="el-GR" altLang="el-GR" sz="1800" b="0" i="0" u="none" strike="noStrike" cap="none" normalizeH="0" baseline="0" dirty="0">
                <a:ln>
                  <a:noFill/>
                </a:ln>
                <a:solidFill>
                  <a:srgbClr val="000000"/>
                </a:solidFill>
                <a:effectLst/>
                <a:latin typeface="Söhne"/>
              </a:rPr>
              <a:t> a </a:t>
            </a:r>
            <a:r>
              <a:rPr kumimoji="0" lang="el-GR" altLang="el-GR" sz="1800" b="0" i="0" u="none" strike="noStrike" cap="none" normalizeH="0" baseline="0" dirty="0" err="1">
                <a:ln>
                  <a:noFill/>
                </a:ln>
                <a:solidFill>
                  <a:srgbClr val="000000"/>
                </a:solidFill>
                <a:effectLst/>
                <a:latin typeface="Söhne"/>
              </a:rPr>
              <a:t>versatile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neural</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network</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algorithm</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used</a:t>
            </a:r>
            <a:r>
              <a:rPr kumimoji="0" lang="el-GR" altLang="el-GR" sz="1800" b="0" i="0" u="none" strike="noStrike" cap="none" normalizeH="0" baseline="0" dirty="0">
                <a:ln>
                  <a:noFill/>
                </a:ln>
                <a:solidFill>
                  <a:srgbClr val="000000"/>
                </a:solidFill>
                <a:effectLst/>
                <a:latin typeface="Söhne"/>
              </a:rPr>
              <a:t> for </a:t>
            </a:r>
            <a:r>
              <a:rPr kumimoji="0" lang="el-GR" altLang="el-GR" sz="1800" b="0" i="0" u="none" strike="noStrike" cap="none" normalizeH="0" baseline="0" dirty="0" err="1">
                <a:ln>
                  <a:noFill/>
                </a:ln>
                <a:solidFill>
                  <a:srgbClr val="000000"/>
                </a:solidFill>
                <a:effectLst/>
                <a:latin typeface="Söhne"/>
              </a:rPr>
              <a:t>both</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classification</a:t>
            </a:r>
            <a:r>
              <a:rPr kumimoji="0" lang="el-GR" altLang="el-GR" sz="1800" b="0" i="0" u="none" strike="noStrike" cap="none" normalizeH="0" baseline="0" dirty="0">
                <a:ln>
                  <a:noFill/>
                </a:ln>
                <a:solidFill>
                  <a:srgbClr val="000000"/>
                </a:solidFill>
                <a:effectLst/>
                <a:latin typeface="Söhne"/>
              </a:rPr>
              <a:t> and </a:t>
            </a:r>
            <a:r>
              <a:rPr kumimoji="0" lang="el-GR" altLang="el-GR" sz="1800" b="0" i="0" u="none" strike="noStrike" cap="none" normalizeH="0" baseline="0" dirty="0" err="1">
                <a:ln>
                  <a:noFill/>
                </a:ln>
                <a:solidFill>
                  <a:srgbClr val="000000"/>
                </a:solidFill>
                <a:effectLst/>
                <a:latin typeface="Söhne"/>
              </a:rPr>
              <a:t>regression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tasks</a:t>
            </a:r>
            <a:r>
              <a:rPr kumimoji="0" lang="el-GR" altLang="el-GR" sz="1800" b="0" i="0" u="none" strike="noStrike" cap="none" normalizeH="0" baseline="0" dirty="0">
                <a:ln>
                  <a:noFill/>
                </a:ln>
                <a:solidFill>
                  <a:srgbClr val="000000"/>
                </a:solidFill>
                <a:effectLst/>
                <a:latin typeface="Söhne"/>
              </a:rPr>
              <a:t>.</a:t>
            </a:r>
            <a:endParaRPr kumimoji="0" lang="en-US" altLang="el-GR" sz="1800" b="0" i="0" u="none" strike="noStrike" cap="none" normalizeH="0" baseline="0" dirty="0">
              <a:ln>
                <a:noFill/>
              </a:ln>
              <a:solidFill>
                <a:srgbClr val="000000"/>
              </a:solidFill>
              <a:effectLst/>
              <a:latin typeface="Söhne"/>
            </a:endParaRPr>
          </a:p>
          <a:p>
            <a:pPr>
              <a:buFont typeface="Arial" panose="020B0604020202020204" pitchFamily="34" charset="0"/>
              <a:buChar char="•"/>
            </a:pPr>
            <a:r>
              <a:rPr kumimoji="0" lang="el-GR" altLang="el-GR" sz="1800" b="0" i="0" u="none" strike="noStrike" cap="none" normalizeH="0" baseline="0" dirty="0" err="1">
                <a:ln>
                  <a:noFill/>
                </a:ln>
                <a:solidFill>
                  <a:srgbClr val="000000"/>
                </a:solidFill>
                <a:effectLst/>
                <a:latin typeface="Söhne"/>
              </a:rPr>
              <a:t>It</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is</a:t>
            </a:r>
            <a:r>
              <a:rPr kumimoji="0" lang="el-GR" altLang="el-GR" sz="1800" b="0" i="0" u="none" strike="noStrike" cap="none" normalizeH="0" baseline="0" dirty="0">
                <a:ln>
                  <a:noFill/>
                </a:ln>
                <a:solidFill>
                  <a:srgbClr val="000000"/>
                </a:solidFill>
                <a:effectLst/>
                <a:latin typeface="Söhne"/>
              </a:rPr>
              <a:t> a </a:t>
            </a:r>
            <a:r>
              <a:rPr kumimoji="0" lang="el-GR" altLang="el-GR" sz="1800" b="0" i="0" u="none" strike="noStrike" cap="none" normalizeH="0" baseline="0" dirty="0" err="1">
                <a:ln>
                  <a:noFill/>
                </a:ln>
                <a:solidFill>
                  <a:srgbClr val="000000"/>
                </a:solidFill>
                <a:effectLst/>
                <a:latin typeface="Söhne"/>
              </a:rPr>
              <a:t>type</a:t>
            </a:r>
            <a:r>
              <a:rPr kumimoji="0" lang="el-GR" altLang="el-GR" sz="1800" b="0" i="0" u="none" strike="noStrike" cap="none" normalizeH="0" baseline="0" dirty="0">
                <a:ln>
                  <a:noFill/>
                </a:ln>
                <a:solidFill>
                  <a:srgbClr val="000000"/>
                </a:solidFill>
                <a:effectLst/>
                <a:latin typeface="Söhne"/>
              </a:rPr>
              <a:t> of </a:t>
            </a:r>
            <a:r>
              <a:rPr kumimoji="0" lang="el-GR" altLang="el-GR" sz="1800" b="0" i="0" u="none" strike="noStrike" cap="none" normalizeH="0" baseline="0" dirty="0" err="1">
                <a:ln>
                  <a:noFill/>
                </a:ln>
                <a:solidFill>
                  <a:srgbClr val="000000"/>
                </a:solidFill>
                <a:effectLst/>
                <a:latin typeface="Söhne"/>
              </a:rPr>
              <a:t>feedforward</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artificial</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neural</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network</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with</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an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input</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layer</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one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or</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more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hidden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layers</a:t>
            </a:r>
            <a:r>
              <a:rPr kumimoji="0" lang="el-GR" altLang="el-GR" sz="1800" b="0" i="0" u="none" strike="noStrike" cap="none" normalizeH="0" baseline="0" dirty="0">
                <a:ln>
                  <a:noFill/>
                </a:ln>
                <a:solidFill>
                  <a:srgbClr val="000000"/>
                </a:solidFill>
                <a:effectLst/>
                <a:latin typeface="Söhne"/>
              </a:rPr>
              <a:t>, and </a:t>
            </a:r>
            <a:r>
              <a:rPr kumimoji="0" lang="el-GR" altLang="el-GR" sz="1800" b="0" i="0" u="none" strike="noStrike" cap="none" normalizeH="0" baseline="0" dirty="0" err="1">
                <a:ln>
                  <a:noFill/>
                </a:ln>
                <a:solidFill>
                  <a:srgbClr val="000000"/>
                </a:solidFill>
                <a:effectLst/>
                <a:latin typeface="Söhne"/>
              </a:rPr>
              <a:t>an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output</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layer</a:t>
            </a:r>
            <a:r>
              <a:rPr kumimoji="0" lang="el-GR" altLang="el-GR" sz="1800" b="0" i="0" u="none" strike="noStrike" cap="none" normalizeH="0" baseline="0" dirty="0">
                <a:ln>
                  <a:noFill/>
                </a:ln>
                <a:solidFill>
                  <a:srgbClr val="000000"/>
                </a:solidFill>
                <a:effectLst/>
                <a:latin typeface="Söhne"/>
              </a:rPr>
              <a:t>.</a:t>
            </a:r>
            <a:endParaRPr kumimoji="0" lang="en-US" altLang="el-GR" sz="1800" b="0" i="0" u="none" strike="noStrike" cap="none" normalizeH="0" baseline="0" dirty="0">
              <a:ln>
                <a:noFill/>
              </a:ln>
              <a:solidFill>
                <a:srgbClr val="000000"/>
              </a:solidFill>
              <a:effectLst/>
              <a:latin typeface="Söhne"/>
            </a:endParaRPr>
          </a:p>
          <a:p>
            <a:pPr>
              <a:buFont typeface="Arial" panose="020B0604020202020204" pitchFamily="34" charset="0"/>
              <a:buChar char="•"/>
            </a:pPr>
            <a:r>
              <a:rPr kumimoji="0" lang="el-GR" altLang="el-GR" sz="1800" b="0" i="0" u="none" strike="noStrike" cap="none" normalizeH="0" baseline="0" dirty="0" err="1">
                <a:ln>
                  <a:noFill/>
                </a:ln>
                <a:solidFill>
                  <a:srgbClr val="000000"/>
                </a:solidFill>
                <a:effectLst/>
                <a:latin typeface="Söhne"/>
              </a:rPr>
              <a:t>MLPs</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can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learn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complex</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relationships</a:t>
            </a:r>
            <a:r>
              <a:rPr kumimoji="0" lang="el-GR" altLang="el-GR" sz="1800" b="0" i="0" u="none" strike="noStrike" cap="none" normalizeH="0" baseline="0" dirty="0">
                <a:ln>
                  <a:noFill/>
                </a:ln>
                <a:solidFill>
                  <a:srgbClr val="000000"/>
                </a:solidFill>
                <a:effectLst/>
                <a:latin typeface="Söhne"/>
              </a:rPr>
              <a:t> in </a:t>
            </a:r>
            <a:r>
              <a:rPr kumimoji="0" lang="el-GR" altLang="el-GR" sz="1800" b="0" i="0" u="none" strike="noStrike" cap="none" normalizeH="0" baseline="0" dirty="0" err="1">
                <a:ln>
                  <a:noFill/>
                </a:ln>
                <a:solidFill>
                  <a:srgbClr val="000000"/>
                </a:solidFill>
                <a:effectLst/>
                <a:latin typeface="Söhne"/>
              </a:rPr>
              <a:t>data</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making</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them</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suitable</a:t>
            </a:r>
            <a:r>
              <a:rPr kumimoji="0" lang="el-GR" altLang="el-GR" sz="1800" b="0" i="0" u="none" strike="noStrike" cap="none" normalizeH="0" baseline="0" dirty="0">
                <a:ln>
                  <a:noFill/>
                </a:ln>
                <a:solidFill>
                  <a:srgbClr val="000000"/>
                </a:solidFill>
                <a:effectLst/>
                <a:latin typeface="Söhne"/>
              </a:rPr>
              <a:t> for </a:t>
            </a:r>
            <a:r>
              <a:rPr kumimoji="0" lang="el-GR" altLang="el-GR" sz="1800" b="0" i="0" u="none" strike="noStrike" cap="none" normalizeH="0" baseline="0" dirty="0" err="1">
                <a:ln>
                  <a:noFill/>
                </a:ln>
                <a:solidFill>
                  <a:srgbClr val="000000"/>
                </a:solidFill>
                <a:effectLst/>
                <a:latin typeface="Söhne"/>
              </a:rPr>
              <a:t>tasks</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with</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intricate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patterns</a:t>
            </a:r>
            <a:r>
              <a:rPr kumimoji="0" lang="el-GR" altLang="el-GR" sz="1800" b="0" i="0" u="none" strike="noStrike" cap="none" normalizeH="0" baseline="0" dirty="0">
                <a:ln>
                  <a:noFill/>
                </a:ln>
                <a:solidFill>
                  <a:srgbClr val="000000"/>
                </a:solidFill>
                <a:effectLst/>
                <a:latin typeface="Söhne"/>
              </a:rPr>
              <a:t>. </a:t>
            </a:r>
            <a:endParaRPr kumimoji="0" lang="en-US" altLang="el-GR" sz="1800" b="0" i="0" u="none" strike="noStrike" cap="none" normalizeH="0" baseline="0" dirty="0">
              <a:ln>
                <a:noFill/>
              </a:ln>
              <a:solidFill>
                <a:srgbClr val="000000"/>
              </a:solidFill>
              <a:effectLst/>
              <a:latin typeface="Söhne"/>
            </a:endParaRPr>
          </a:p>
          <a:p>
            <a:pPr>
              <a:buFont typeface="Arial" panose="020B0604020202020204" pitchFamily="34" charset="0"/>
              <a:buChar char="•"/>
            </a:pPr>
            <a:r>
              <a:rPr kumimoji="0" lang="el-GR" altLang="el-GR" sz="1800" b="0" i="0" u="none" strike="noStrike" cap="none" normalizeH="0" baseline="0" dirty="0" err="1">
                <a:ln>
                  <a:noFill/>
                </a:ln>
                <a:solidFill>
                  <a:srgbClr val="000000"/>
                </a:solidFill>
                <a:effectLst/>
                <a:latin typeface="Söhne"/>
              </a:rPr>
              <a:t>They</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use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backpropagation</a:t>
            </a:r>
            <a:r>
              <a:rPr kumimoji="0" lang="el-GR" altLang="el-GR" sz="1800" b="0" i="0" u="none" strike="noStrike" cap="none" normalizeH="0" baseline="0" dirty="0">
                <a:ln>
                  <a:noFill/>
                </a:ln>
                <a:solidFill>
                  <a:srgbClr val="000000"/>
                </a:solidFill>
                <a:effectLst/>
                <a:latin typeface="Söhne"/>
              </a:rPr>
              <a:t> for </a:t>
            </a:r>
            <a:r>
              <a:rPr kumimoji="0" lang="el-GR" altLang="el-GR" sz="1800" b="0" i="0" u="none" strike="noStrike" cap="none" normalizeH="0" baseline="0" dirty="0" err="1">
                <a:ln>
                  <a:noFill/>
                </a:ln>
                <a:solidFill>
                  <a:srgbClr val="000000"/>
                </a:solidFill>
                <a:effectLst/>
                <a:latin typeface="Söhne"/>
              </a:rPr>
              <a:t>training</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adjusting</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weights</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to</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minimize</a:t>
            </a:r>
            <a:r>
              <a:rPr kumimoji="0" lang="el-GR" altLang="el-GR" sz="1800" b="0" i="0" u="none" strike="noStrike" cap="none" normalizeH="0" baseline="0" dirty="0">
                <a:ln>
                  <a:noFill/>
                </a:ln>
                <a:solidFill>
                  <a:srgbClr val="000000"/>
                </a:solidFill>
                <a:effectLst/>
                <a:latin typeface="Söhne"/>
              </a:rPr>
              <a:t> the </a:t>
            </a:r>
            <a:r>
              <a:rPr kumimoji="0" lang="el-GR" altLang="el-GR" sz="1800" b="0" i="0" u="none" strike="noStrike" cap="none" normalizeH="0" baseline="0" dirty="0" err="1">
                <a:ln>
                  <a:noFill/>
                </a:ln>
                <a:solidFill>
                  <a:srgbClr val="000000"/>
                </a:solidFill>
                <a:effectLst/>
                <a:latin typeface="Söhne"/>
              </a:rPr>
              <a:t>difference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between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predicted</a:t>
            </a:r>
            <a:r>
              <a:rPr kumimoji="0" lang="el-GR" altLang="el-GR" sz="1800" b="0" i="0" u="none" strike="noStrike" cap="none" normalizeH="0" baseline="0" dirty="0">
                <a:ln>
                  <a:noFill/>
                </a:ln>
                <a:solidFill>
                  <a:srgbClr val="000000"/>
                </a:solidFill>
                <a:effectLst/>
                <a:latin typeface="Söhne"/>
              </a:rPr>
              <a:t> and </a:t>
            </a:r>
            <a:r>
              <a:rPr kumimoji="0" lang="el-GR" altLang="el-GR" sz="1800" b="0" i="0" u="none" strike="noStrike" cap="none" normalizeH="0" baseline="0" dirty="0" err="1">
                <a:ln>
                  <a:noFill/>
                </a:ln>
                <a:solidFill>
                  <a:srgbClr val="000000"/>
                </a:solidFill>
                <a:effectLst/>
                <a:latin typeface="Söhne"/>
              </a:rPr>
              <a:t>actual</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values</a:t>
            </a:r>
            <a:r>
              <a:rPr kumimoji="0" lang="el-GR" altLang="el-GR" sz="1800" b="0" i="0" u="none" strike="noStrike" cap="none" normalizeH="0" baseline="0" dirty="0">
                <a:ln>
                  <a:noFill/>
                </a:ln>
                <a:solidFill>
                  <a:srgbClr val="000000"/>
                </a:solidFill>
                <a:effectLst/>
                <a:latin typeface="Söhne"/>
              </a:rPr>
              <a:t>.</a:t>
            </a:r>
            <a:endParaRPr kumimoji="0" lang="en-US" altLang="el-GR" sz="1800" b="0" i="0" u="none" strike="noStrike" cap="none" normalizeH="0" baseline="0" dirty="0">
              <a:ln>
                <a:noFill/>
              </a:ln>
              <a:solidFill>
                <a:srgbClr val="000000"/>
              </a:solidFill>
              <a:effectLst/>
              <a:latin typeface="Söhne"/>
            </a:endParaRPr>
          </a:p>
          <a:p>
            <a:pPr>
              <a:buFont typeface="Arial" panose="020B0604020202020204" pitchFamily="34" charset="0"/>
              <a:buChar char="•"/>
            </a:pPr>
            <a:r>
              <a:rPr kumimoji="0" lang="el-GR" altLang="el-GR" sz="1800" b="0" i="0" u="none" strike="noStrike" cap="none" normalizeH="0" baseline="0" dirty="0" err="1">
                <a:ln>
                  <a:noFill/>
                </a:ln>
                <a:solidFill>
                  <a:srgbClr val="000000"/>
                </a:solidFill>
                <a:effectLst/>
                <a:latin typeface="Söhne"/>
              </a:rPr>
              <a:t>While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MLPs</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can</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model</a:t>
            </a:r>
            <a:r>
              <a:rPr kumimoji="0" lang="el-GR" altLang="el-GR" sz="1800" b="0" i="0" u="none" strike="noStrike" cap="none" normalizeH="0" baseline="0" dirty="0">
                <a:ln>
                  <a:noFill/>
                </a:ln>
                <a:solidFill>
                  <a:srgbClr val="000000"/>
                </a:solidFill>
                <a:effectLst/>
                <a:latin typeface="Söhne"/>
              </a:rPr>
              <a:t> non-</a:t>
            </a:r>
            <a:r>
              <a:rPr kumimoji="0" lang="el-GR" altLang="el-GR" sz="1800" b="0" i="0" u="none" strike="noStrike" cap="none" normalizeH="0" baseline="0" dirty="0" err="1">
                <a:ln>
                  <a:noFill/>
                </a:ln>
                <a:solidFill>
                  <a:srgbClr val="000000"/>
                </a:solidFill>
                <a:effectLst/>
                <a:latin typeface="Söhne"/>
              </a:rPr>
              <a:t>linear</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relationships</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effectively</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they</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may</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require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careful</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tuning</a:t>
            </a:r>
            <a:r>
              <a:rPr kumimoji="0" lang="el-GR" altLang="el-GR" sz="1800" b="0" i="0" u="none" strike="noStrike" cap="none" normalizeH="0" baseline="0" dirty="0">
                <a:ln>
                  <a:noFill/>
                </a:ln>
                <a:solidFill>
                  <a:srgbClr val="000000"/>
                </a:solidFill>
                <a:effectLst/>
                <a:latin typeface="Söhne"/>
              </a:rPr>
              <a:t> of </a:t>
            </a:r>
            <a:r>
              <a:rPr kumimoji="0" lang="el-GR" altLang="el-GR" sz="1800" b="0" i="0" u="none" strike="noStrike" cap="none" normalizeH="0" baseline="0" dirty="0" err="1">
                <a:ln>
                  <a:noFill/>
                </a:ln>
                <a:solidFill>
                  <a:srgbClr val="000000"/>
                </a:solidFill>
                <a:effectLst/>
                <a:latin typeface="Söhne"/>
              </a:rPr>
              <a:t>hyperparameters</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to</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prevent</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overfitting</a:t>
            </a:r>
            <a:r>
              <a:rPr kumimoji="0" lang="el-GR" altLang="el-GR" sz="1800" b="0" i="0" u="none" strike="noStrike" cap="none" normalizeH="0" baseline="0" dirty="0">
                <a:ln>
                  <a:noFill/>
                </a:ln>
                <a:solidFill>
                  <a:srgbClr val="000000"/>
                </a:solidFill>
                <a:effectLst/>
                <a:latin typeface="Söhne"/>
              </a:rPr>
              <a:t> and </a:t>
            </a:r>
            <a:r>
              <a:rPr kumimoji="0" lang="el-GR" altLang="el-GR" sz="1800" b="0" i="0" u="none" strike="noStrike" cap="none" normalizeH="0" baseline="0" dirty="0" err="1">
                <a:ln>
                  <a:noFill/>
                </a:ln>
                <a:solidFill>
                  <a:srgbClr val="000000"/>
                </a:solidFill>
                <a:effectLst/>
                <a:latin typeface="Söhne"/>
              </a:rPr>
              <a:t>achieve</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optimal</a:t>
            </a:r>
            <a:r>
              <a:rPr kumimoji="0" lang="el-GR" altLang="el-GR" sz="1800" b="0" i="0" u="none" strike="noStrike" cap="none" normalizeH="0" baseline="0" dirty="0">
                <a:ln>
                  <a:noFill/>
                </a:ln>
                <a:solidFill>
                  <a:srgbClr val="000000"/>
                </a:solidFill>
                <a:effectLst/>
                <a:latin typeface="Söhne"/>
              </a:rPr>
              <a:t> </a:t>
            </a:r>
            <a:r>
              <a:rPr kumimoji="0" lang="el-GR" altLang="el-GR" sz="1800" b="0" i="0" u="none" strike="noStrike" cap="none" normalizeH="0" baseline="0" dirty="0" err="1">
                <a:ln>
                  <a:noFill/>
                </a:ln>
                <a:solidFill>
                  <a:srgbClr val="000000"/>
                </a:solidFill>
                <a:effectLst/>
                <a:latin typeface="Söhne"/>
              </a:rPr>
              <a:t>performance</a:t>
            </a:r>
            <a:r>
              <a:rPr kumimoji="0" lang="el-GR" altLang="el-GR" sz="1800" b="0" i="0" u="none" strike="noStrike" cap="none" normalizeH="0" baseline="0" dirty="0">
                <a:ln>
                  <a:noFill/>
                </a:ln>
                <a:solidFill>
                  <a:srgbClr val="000000"/>
                </a:solidFill>
                <a:effectLst/>
                <a:latin typeface="Söhne"/>
              </a:rPr>
              <a:t>.</a:t>
            </a:r>
          </a:p>
        </p:txBody>
      </p:sp>
    </p:spTree>
    <p:extLst>
      <p:ext uri="{BB962C8B-B14F-4D97-AF65-F5344CB8AC3E}">
        <p14:creationId xmlns:p14="http://schemas.microsoft.com/office/powerpoint/2010/main" val="3563445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5C127B6-F98B-98EF-CF45-3AE0BA02F188}"/>
              </a:ext>
            </a:extLst>
          </p:cNvPr>
          <p:cNvSpPr>
            <a:spLocks noGrp="1"/>
          </p:cNvSpPr>
          <p:nvPr>
            <p:ph type="title"/>
          </p:nvPr>
        </p:nvSpPr>
        <p:spPr/>
        <p:txBody>
          <a:bodyPr/>
          <a:lstStyle/>
          <a:p>
            <a:r>
              <a:rPr lang="en-US" b="0" i="0" dirty="0">
                <a:solidFill>
                  <a:srgbClr val="374151"/>
                </a:solidFill>
                <a:effectLst/>
                <a:latin typeface="Söhne"/>
              </a:rPr>
              <a:t>d.5 </a:t>
            </a:r>
            <a:r>
              <a:rPr lang="en-US" b="0" i="0" dirty="0" err="1">
                <a:solidFill>
                  <a:srgbClr val="374151"/>
                </a:solidFill>
                <a:effectLst/>
                <a:latin typeface="Söhne"/>
              </a:rPr>
              <a:t>mlp</a:t>
            </a:r>
            <a:r>
              <a:rPr lang="en-US" b="0" i="0" dirty="0">
                <a:solidFill>
                  <a:srgbClr val="374151"/>
                </a:solidFill>
                <a:effectLst/>
                <a:latin typeface="Söhne"/>
              </a:rPr>
              <a:t> </a:t>
            </a:r>
            <a:r>
              <a:rPr lang="en-US" dirty="0">
                <a:solidFill>
                  <a:srgbClr val="374151"/>
                </a:solidFill>
                <a:latin typeface="Söhne"/>
              </a:rPr>
              <a:t>- Hyperparameter Tuning</a:t>
            </a:r>
            <a:endParaRPr lang="el-GR" dirty="0"/>
          </a:p>
        </p:txBody>
      </p:sp>
      <p:sp>
        <p:nvSpPr>
          <p:cNvPr id="3" name="Θέση περιεχομένου 2">
            <a:extLst>
              <a:ext uri="{FF2B5EF4-FFF2-40B4-BE49-F238E27FC236}">
                <a16:creationId xmlns:a16="http://schemas.microsoft.com/office/drawing/2014/main" id="{3CB597D1-1A8A-8B10-A87C-1D04CB021DD9}"/>
              </a:ext>
            </a:extLst>
          </p:cNvPr>
          <p:cNvSpPr>
            <a:spLocks noGrp="1"/>
          </p:cNvSpPr>
          <p:nvPr>
            <p:ph sz="half" idx="1"/>
          </p:nvPr>
        </p:nvSpPr>
        <p:spPr/>
        <p:txBody>
          <a:bodyPr>
            <a:normAutofit fontScale="85000" lnSpcReduction="10000"/>
          </a:bodyPr>
          <a:lstStyle/>
          <a:p>
            <a:pPr>
              <a:buFont typeface="Arial" panose="020B0604020202020204" pitchFamily="34" charset="0"/>
              <a:buChar char="•"/>
            </a:pPr>
            <a:r>
              <a:rPr lang="en-US" b="1" i="0" dirty="0" err="1">
                <a:solidFill>
                  <a:srgbClr val="374151"/>
                </a:solidFill>
                <a:effectLst/>
                <a:latin typeface="Söhne"/>
              </a:rPr>
              <a:t>hidden_layer_sizes</a:t>
            </a:r>
            <a:r>
              <a:rPr lang="en-US" b="1" i="0" dirty="0">
                <a:solidFill>
                  <a:srgbClr val="374151"/>
                </a:solidFill>
                <a:effectLst/>
                <a:latin typeface="Söhne"/>
              </a:rPr>
              <a:t>: </a:t>
            </a:r>
            <a:r>
              <a:rPr lang="en-US" b="0" i="0" dirty="0">
                <a:solidFill>
                  <a:srgbClr val="374151"/>
                </a:solidFill>
                <a:effectLst/>
                <a:latin typeface="Söhne"/>
              </a:rPr>
              <a:t>Configures the neural network architecture by specifying the size of hidden layers, influencing the model's capacity to learn intricate patterns.</a:t>
            </a:r>
          </a:p>
          <a:p>
            <a:pPr>
              <a:buFont typeface="Arial" panose="020B0604020202020204" pitchFamily="34" charset="0"/>
              <a:buChar char="•"/>
            </a:pPr>
            <a:r>
              <a:rPr lang="en-US" b="1" i="0" dirty="0">
                <a:solidFill>
                  <a:srgbClr val="374151"/>
                </a:solidFill>
                <a:effectLst/>
                <a:latin typeface="Söhne"/>
              </a:rPr>
              <a:t>activation: </a:t>
            </a:r>
            <a:r>
              <a:rPr lang="en-US" b="0" i="0" dirty="0">
                <a:solidFill>
                  <a:srgbClr val="374151"/>
                </a:solidFill>
                <a:effectLst/>
                <a:latin typeface="Söhne"/>
              </a:rPr>
              <a:t>Determines the activation function for hidden layers, introducing non-linearities crucial for capturing complex relationships in the data.</a:t>
            </a:r>
          </a:p>
          <a:p>
            <a:pPr>
              <a:buFont typeface="Arial" panose="020B0604020202020204" pitchFamily="34" charset="0"/>
              <a:buChar char="•"/>
            </a:pPr>
            <a:r>
              <a:rPr lang="en-US" b="1" i="0" dirty="0">
                <a:solidFill>
                  <a:srgbClr val="374151"/>
                </a:solidFill>
                <a:effectLst/>
                <a:latin typeface="Söhne"/>
              </a:rPr>
              <a:t>solver: </a:t>
            </a:r>
            <a:r>
              <a:rPr lang="en-US" b="0" i="0" dirty="0">
                <a:solidFill>
                  <a:srgbClr val="374151"/>
                </a:solidFill>
                <a:effectLst/>
                <a:latin typeface="Söhne"/>
              </a:rPr>
              <a:t>Chooses the optimization algorithm (e.g., '</a:t>
            </a:r>
            <a:r>
              <a:rPr lang="en-US" b="0" i="0" dirty="0" err="1">
                <a:solidFill>
                  <a:srgbClr val="374151"/>
                </a:solidFill>
                <a:effectLst/>
                <a:latin typeface="Söhne"/>
              </a:rPr>
              <a:t>adam</a:t>
            </a:r>
            <a:r>
              <a:rPr lang="en-US" b="0" i="0" dirty="0">
                <a:solidFill>
                  <a:srgbClr val="374151"/>
                </a:solidFill>
                <a:effectLst/>
                <a:latin typeface="Söhne"/>
              </a:rPr>
              <a:t>', '</a:t>
            </a:r>
            <a:r>
              <a:rPr lang="en-US" b="0" i="0" dirty="0" err="1">
                <a:solidFill>
                  <a:srgbClr val="374151"/>
                </a:solidFill>
                <a:effectLst/>
                <a:latin typeface="Söhne"/>
              </a:rPr>
              <a:t>sgd</a:t>
            </a:r>
            <a:r>
              <a:rPr lang="en-US" b="0" i="0" dirty="0">
                <a:solidFill>
                  <a:srgbClr val="374151"/>
                </a:solidFill>
                <a:effectLst/>
                <a:latin typeface="Söhne"/>
              </a:rPr>
              <a:t>') for weight updates during training, impacting the efficiency and effectiveness of the learning process.</a:t>
            </a:r>
          </a:p>
          <a:p>
            <a:pPr>
              <a:buFont typeface="Arial" panose="020B0604020202020204" pitchFamily="34" charset="0"/>
              <a:buChar char="•"/>
            </a:pPr>
            <a:r>
              <a:rPr lang="en-US" b="1" i="0" dirty="0">
                <a:solidFill>
                  <a:srgbClr val="374151"/>
                </a:solidFill>
                <a:effectLst/>
                <a:latin typeface="Söhne"/>
              </a:rPr>
              <a:t>alpha:</a:t>
            </a:r>
            <a:r>
              <a:rPr lang="en-US" dirty="0">
                <a:solidFill>
                  <a:srgbClr val="374151"/>
                </a:solidFill>
                <a:latin typeface="Söhne"/>
              </a:rPr>
              <a:t> </a:t>
            </a:r>
            <a:r>
              <a:rPr lang="en-US" b="0" i="0" dirty="0">
                <a:solidFill>
                  <a:srgbClr val="374151"/>
                </a:solidFill>
                <a:effectLst/>
                <a:latin typeface="Söhne"/>
              </a:rPr>
              <a:t>Controls overfitting through L2 regularization, penalizing large weights and ensuring a balance between fitting the data and preventing excessive complexity.</a:t>
            </a:r>
          </a:p>
          <a:p>
            <a:endParaRPr lang="el-GR" dirty="0"/>
          </a:p>
        </p:txBody>
      </p:sp>
      <p:pic>
        <p:nvPicPr>
          <p:cNvPr id="6" name="Θέση περιεχομένου 5">
            <a:extLst>
              <a:ext uri="{FF2B5EF4-FFF2-40B4-BE49-F238E27FC236}">
                <a16:creationId xmlns:a16="http://schemas.microsoft.com/office/drawing/2014/main" id="{FFBCC34E-C2C8-FDEE-60FD-46141FA13526}"/>
              </a:ext>
            </a:extLst>
          </p:cNvPr>
          <p:cNvPicPr>
            <a:picLocks noGrp="1" noChangeAspect="1"/>
          </p:cNvPicPr>
          <p:nvPr>
            <p:ph sz="half" idx="2"/>
          </p:nvPr>
        </p:nvPicPr>
        <p:blipFill>
          <a:blip r:embed="rId2"/>
          <a:stretch>
            <a:fillRect/>
          </a:stretch>
        </p:blipFill>
        <p:spPr>
          <a:xfrm>
            <a:off x="6279814" y="2384378"/>
            <a:ext cx="5422900" cy="1473002"/>
          </a:xfrm>
        </p:spPr>
      </p:pic>
      <p:graphicFrame>
        <p:nvGraphicFramePr>
          <p:cNvPr id="7" name="Θέση περιεχομένου 4">
            <a:extLst>
              <a:ext uri="{FF2B5EF4-FFF2-40B4-BE49-F238E27FC236}">
                <a16:creationId xmlns:a16="http://schemas.microsoft.com/office/drawing/2014/main" id="{CB365473-1C83-B799-978E-AA653F144BC1}"/>
              </a:ext>
            </a:extLst>
          </p:cNvPr>
          <p:cNvGraphicFramePr>
            <a:graphicFrameLocks/>
          </p:cNvGraphicFramePr>
          <p:nvPr>
            <p:extLst>
              <p:ext uri="{D42A27DB-BD31-4B8C-83A1-F6EECF244321}">
                <p14:modId xmlns:p14="http://schemas.microsoft.com/office/powerpoint/2010/main" val="3017038333"/>
              </p:ext>
            </p:extLst>
          </p:nvPr>
        </p:nvGraphicFramePr>
        <p:xfrm>
          <a:off x="6304076" y="4169124"/>
          <a:ext cx="5398638" cy="1691926"/>
        </p:xfrm>
        <a:graphic>
          <a:graphicData uri="http://schemas.openxmlformats.org/drawingml/2006/table">
            <a:tbl>
              <a:tblPr firstRow="1" bandRow="1">
                <a:tableStyleId>{5C22544A-7EE6-4342-B048-85BDC9FD1C3A}</a:tableStyleId>
              </a:tblPr>
              <a:tblGrid>
                <a:gridCol w="1402501">
                  <a:extLst>
                    <a:ext uri="{9D8B030D-6E8A-4147-A177-3AD203B41FA5}">
                      <a16:colId xmlns:a16="http://schemas.microsoft.com/office/drawing/2014/main" val="3653745730"/>
                    </a:ext>
                  </a:extLst>
                </a:gridCol>
                <a:gridCol w="894618">
                  <a:extLst>
                    <a:ext uri="{9D8B030D-6E8A-4147-A177-3AD203B41FA5}">
                      <a16:colId xmlns:a16="http://schemas.microsoft.com/office/drawing/2014/main" val="1622727338"/>
                    </a:ext>
                  </a:extLst>
                </a:gridCol>
                <a:gridCol w="886155">
                  <a:extLst>
                    <a:ext uri="{9D8B030D-6E8A-4147-A177-3AD203B41FA5}">
                      <a16:colId xmlns:a16="http://schemas.microsoft.com/office/drawing/2014/main" val="2659965557"/>
                    </a:ext>
                  </a:extLst>
                </a:gridCol>
                <a:gridCol w="775996">
                  <a:extLst>
                    <a:ext uri="{9D8B030D-6E8A-4147-A177-3AD203B41FA5}">
                      <a16:colId xmlns:a16="http://schemas.microsoft.com/office/drawing/2014/main" val="1816313159"/>
                    </a:ext>
                  </a:extLst>
                </a:gridCol>
                <a:gridCol w="1439368">
                  <a:extLst>
                    <a:ext uri="{9D8B030D-6E8A-4147-A177-3AD203B41FA5}">
                      <a16:colId xmlns:a16="http://schemas.microsoft.com/office/drawing/2014/main" val="3565492079"/>
                    </a:ext>
                  </a:extLst>
                </a:gridCol>
              </a:tblGrid>
              <a:tr h="375448">
                <a:tc>
                  <a:txBody>
                    <a:bodyPr/>
                    <a:lstStyle/>
                    <a:p>
                      <a:pPr algn="ctr"/>
                      <a:r>
                        <a:rPr lang="en-US" sz="1100" dirty="0" err="1"/>
                        <a:t>hidden_layer_sizes</a:t>
                      </a:r>
                      <a:endParaRPr lang="el-GR" sz="1100" dirty="0"/>
                    </a:p>
                  </a:txBody>
                  <a:tcPr/>
                </a:tc>
                <a:tc>
                  <a:txBody>
                    <a:bodyPr/>
                    <a:lstStyle/>
                    <a:p>
                      <a:pPr algn="ctr"/>
                      <a:r>
                        <a:rPr lang="en-US" sz="1100" dirty="0"/>
                        <a:t>activation</a:t>
                      </a:r>
                      <a:endParaRPr lang="el-GR" sz="1100" dirty="0"/>
                    </a:p>
                  </a:txBody>
                  <a:tcPr/>
                </a:tc>
                <a:tc>
                  <a:txBody>
                    <a:bodyPr/>
                    <a:lstStyle/>
                    <a:p>
                      <a:pPr algn="ctr"/>
                      <a:r>
                        <a:rPr lang="en-US" sz="1100" dirty="0"/>
                        <a:t>solver</a:t>
                      </a:r>
                      <a:endParaRPr lang="el-GR" sz="1100" dirty="0"/>
                    </a:p>
                  </a:txBody>
                  <a:tcPr/>
                </a:tc>
                <a:tc>
                  <a:txBody>
                    <a:bodyPr/>
                    <a:lstStyle/>
                    <a:p>
                      <a:pPr algn="ctr"/>
                      <a:r>
                        <a:rPr lang="en-US" sz="1100" dirty="0"/>
                        <a:t>alpha</a:t>
                      </a:r>
                      <a:endParaRPr lang="el-GR" sz="11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err="1"/>
                        <a:t>mean_test_score</a:t>
                      </a:r>
                      <a:endParaRPr lang="el-GR" sz="1100" dirty="0"/>
                    </a:p>
                    <a:p>
                      <a:pPr algn="ctr"/>
                      <a:endParaRPr lang="el-GR" sz="1100" dirty="0"/>
                    </a:p>
                  </a:txBody>
                  <a:tcPr/>
                </a:tc>
                <a:extLst>
                  <a:ext uri="{0D108BD9-81ED-4DB2-BD59-A6C34878D82A}">
                    <a16:rowId xmlns:a16="http://schemas.microsoft.com/office/drawing/2014/main" val="1993687870"/>
                  </a:ext>
                </a:extLst>
              </a:tr>
              <a:tr h="244489">
                <a:tc>
                  <a:txBody>
                    <a:bodyPr/>
                    <a:lstStyle/>
                    <a:p>
                      <a:pPr algn="ctr"/>
                      <a:r>
                        <a:rPr lang="en-US" sz="1100" dirty="0"/>
                        <a:t>(100,)</a:t>
                      </a:r>
                      <a:endParaRPr lang="el-GR" sz="1100" dirty="0"/>
                    </a:p>
                  </a:txBody>
                  <a:tcPr/>
                </a:tc>
                <a:tc>
                  <a:txBody>
                    <a:bodyPr/>
                    <a:lstStyle/>
                    <a:p>
                      <a:pPr algn="ctr"/>
                      <a:r>
                        <a:rPr lang="en-US" sz="1100" dirty="0" err="1"/>
                        <a:t>relu</a:t>
                      </a:r>
                      <a:endParaRPr lang="el-GR" sz="1100" dirty="0"/>
                    </a:p>
                  </a:txBody>
                  <a:tcPr/>
                </a:tc>
                <a:tc>
                  <a:txBody>
                    <a:bodyPr/>
                    <a:lstStyle/>
                    <a:p>
                      <a:pPr algn="ctr"/>
                      <a:r>
                        <a:rPr lang="en-US" sz="1100" dirty="0" err="1"/>
                        <a:t>adam</a:t>
                      </a:r>
                      <a:endParaRPr lang="el-GR" sz="1100" dirty="0"/>
                    </a:p>
                  </a:txBody>
                  <a:tcPr/>
                </a:tc>
                <a:tc>
                  <a:txBody>
                    <a:bodyPr/>
                    <a:lstStyle/>
                    <a:p>
                      <a:pPr algn="ctr"/>
                      <a:r>
                        <a:rPr lang="en-US" sz="1100" dirty="0"/>
                        <a:t>0.01</a:t>
                      </a:r>
                      <a:endParaRPr lang="el-GR" sz="1100" dirty="0"/>
                    </a:p>
                  </a:txBody>
                  <a:tcPr/>
                </a:tc>
                <a:tc>
                  <a:txBody>
                    <a:bodyPr/>
                    <a:lstStyle/>
                    <a:p>
                      <a:pPr algn="ctr"/>
                      <a:r>
                        <a:rPr lang="en-US" sz="1100" dirty="0"/>
                        <a:t>0.8120</a:t>
                      </a:r>
                      <a:endParaRPr lang="el-GR" sz="1100" dirty="0"/>
                    </a:p>
                  </a:txBody>
                  <a:tcPr/>
                </a:tc>
                <a:extLst>
                  <a:ext uri="{0D108BD9-81ED-4DB2-BD59-A6C34878D82A}">
                    <a16:rowId xmlns:a16="http://schemas.microsoft.com/office/drawing/2014/main" val="25521753"/>
                  </a:ext>
                </a:extLst>
              </a:tr>
              <a:tr h="37544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t>(100,)</a:t>
                      </a:r>
                      <a:endParaRPr lang="el-GR" sz="1100" dirty="0"/>
                    </a:p>
                    <a:p>
                      <a:pPr algn="ctr"/>
                      <a:endParaRPr lang="el-GR" sz="1100" dirty="0"/>
                    </a:p>
                  </a:txBody>
                  <a:tcPr/>
                </a:tc>
                <a:tc>
                  <a:txBody>
                    <a:bodyPr/>
                    <a:lstStyle/>
                    <a:p>
                      <a:pPr algn="ctr"/>
                      <a:r>
                        <a:rPr lang="en-US" sz="1100" dirty="0" err="1"/>
                        <a:t>relu</a:t>
                      </a:r>
                      <a:endParaRPr lang="el-GR" sz="1100" dirty="0"/>
                    </a:p>
                  </a:txBody>
                  <a:tcPr/>
                </a:tc>
                <a:tc>
                  <a:txBody>
                    <a:bodyPr/>
                    <a:lstStyle/>
                    <a:p>
                      <a:pPr algn="ctr"/>
                      <a:r>
                        <a:rPr lang="en-US" sz="1100" dirty="0" err="1"/>
                        <a:t>adam</a:t>
                      </a:r>
                      <a:endParaRPr lang="el-GR" sz="1100" dirty="0"/>
                    </a:p>
                  </a:txBody>
                  <a:tcPr/>
                </a:tc>
                <a:tc>
                  <a:txBody>
                    <a:bodyPr/>
                    <a:lstStyle/>
                    <a:p>
                      <a:pPr algn="ctr"/>
                      <a:r>
                        <a:rPr lang="en-US" sz="1100" dirty="0"/>
                        <a:t>0.0001</a:t>
                      </a:r>
                      <a:endParaRPr lang="el-GR" sz="1100" dirty="0"/>
                    </a:p>
                  </a:txBody>
                  <a:tcPr/>
                </a:tc>
                <a:tc>
                  <a:txBody>
                    <a:bodyPr/>
                    <a:lstStyle/>
                    <a:p>
                      <a:pPr algn="ctr"/>
                      <a:r>
                        <a:rPr lang="en-US" sz="1100" dirty="0"/>
                        <a:t>0.8102</a:t>
                      </a:r>
                      <a:endParaRPr lang="el-GR" sz="1100" dirty="0"/>
                    </a:p>
                  </a:txBody>
                  <a:tcPr/>
                </a:tc>
                <a:extLst>
                  <a:ext uri="{0D108BD9-81ED-4DB2-BD59-A6C34878D82A}">
                    <a16:rowId xmlns:a16="http://schemas.microsoft.com/office/drawing/2014/main" val="3494201746"/>
                  </a:ext>
                </a:extLst>
              </a:tr>
              <a:tr h="244489">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extLst>
                  <a:ext uri="{0D108BD9-81ED-4DB2-BD59-A6C34878D82A}">
                    <a16:rowId xmlns:a16="http://schemas.microsoft.com/office/drawing/2014/main" val="397195586"/>
                  </a:ext>
                </a:extLst>
              </a:tr>
              <a:tr h="320326">
                <a:tc>
                  <a:txBody>
                    <a:bodyPr/>
                    <a:lstStyle/>
                    <a:p>
                      <a:pPr algn="ctr"/>
                      <a:r>
                        <a:rPr lang="en-US" sz="1100" dirty="0"/>
                        <a:t>(50, 30, 20)</a:t>
                      </a:r>
                      <a:endParaRPr lang="el-GR" sz="1100" dirty="0"/>
                    </a:p>
                  </a:txBody>
                  <a:tcPr/>
                </a:tc>
                <a:tc>
                  <a:txBody>
                    <a:bodyPr/>
                    <a:lstStyle/>
                    <a:p>
                      <a:pPr algn="ctr"/>
                      <a:r>
                        <a:rPr lang="en-US" sz="1100" dirty="0"/>
                        <a:t>tanh</a:t>
                      </a:r>
                      <a:endParaRPr lang="el-GR" sz="1100" dirty="0"/>
                    </a:p>
                  </a:txBody>
                  <a:tcPr/>
                </a:tc>
                <a:tc>
                  <a:txBody>
                    <a:bodyPr/>
                    <a:lstStyle/>
                    <a:p>
                      <a:pPr algn="ctr"/>
                      <a:r>
                        <a:rPr lang="en-US" sz="1100" dirty="0" err="1"/>
                        <a:t>sgd</a:t>
                      </a:r>
                      <a:endParaRPr lang="el-GR" sz="1100" dirty="0"/>
                    </a:p>
                  </a:txBody>
                  <a:tcPr/>
                </a:tc>
                <a:tc>
                  <a:txBody>
                    <a:bodyPr/>
                    <a:lstStyle/>
                    <a:p>
                      <a:pPr algn="ctr"/>
                      <a:r>
                        <a:rPr lang="en-US" sz="1100" dirty="0"/>
                        <a:t>0.001</a:t>
                      </a:r>
                      <a:endParaRPr lang="el-GR" sz="1100" dirty="0"/>
                    </a:p>
                  </a:txBody>
                  <a:tcPr/>
                </a:tc>
                <a:tc>
                  <a:txBody>
                    <a:bodyPr/>
                    <a:lstStyle/>
                    <a:p>
                      <a:pPr algn="ctr"/>
                      <a:r>
                        <a:rPr lang="en-US" sz="1100" dirty="0"/>
                        <a:t>0.7683</a:t>
                      </a:r>
                      <a:endParaRPr lang="el-GR" sz="1100" dirty="0"/>
                    </a:p>
                  </a:txBody>
                  <a:tcPr/>
                </a:tc>
                <a:extLst>
                  <a:ext uri="{0D108BD9-81ED-4DB2-BD59-A6C34878D82A}">
                    <a16:rowId xmlns:a16="http://schemas.microsoft.com/office/drawing/2014/main" val="1158917714"/>
                  </a:ext>
                </a:extLst>
              </a:tr>
            </a:tbl>
          </a:graphicData>
        </a:graphic>
      </p:graphicFrame>
    </p:spTree>
    <p:extLst>
      <p:ext uri="{BB962C8B-B14F-4D97-AF65-F5344CB8AC3E}">
        <p14:creationId xmlns:p14="http://schemas.microsoft.com/office/powerpoint/2010/main" val="427953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2C12F6F-ECA4-E87E-0357-6CB0FF8ACD33}"/>
              </a:ext>
            </a:extLst>
          </p:cNvPr>
          <p:cNvSpPr>
            <a:spLocks noGrp="1"/>
          </p:cNvSpPr>
          <p:nvPr>
            <p:ph type="title"/>
          </p:nvPr>
        </p:nvSpPr>
        <p:spPr/>
        <p:txBody>
          <a:bodyPr/>
          <a:lstStyle/>
          <a:p>
            <a:r>
              <a:rPr lang="en-US" dirty="0">
                <a:solidFill>
                  <a:srgbClr val="374151"/>
                </a:solidFill>
                <a:latin typeface="Söhne"/>
              </a:rPr>
              <a:t>D.6 Random forest classifier</a:t>
            </a:r>
            <a:endParaRPr lang="el-GR" dirty="0"/>
          </a:p>
        </p:txBody>
      </p:sp>
      <p:sp>
        <p:nvSpPr>
          <p:cNvPr id="3" name="Θέση περιεχομένου 2">
            <a:extLst>
              <a:ext uri="{FF2B5EF4-FFF2-40B4-BE49-F238E27FC236}">
                <a16:creationId xmlns:a16="http://schemas.microsoft.com/office/drawing/2014/main" id="{627E9CEF-B7CA-FD70-0A48-5825B88CF509}"/>
              </a:ext>
            </a:extLst>
          </p:cNvPr>
          <p:cNvSpPr>
            <a:spLocks noGrp="1"/>
          </p:cNvSpPr>
          <p:nvPr>
            <p:ph sz="half" idx="1"/>
          </p:nvPr>
        </p:nvSpPr>
        <p:spPr>
          <a:xfrm>
            <a:off x="581193" y="2228003"/>
            <a:ext cx="9938846" cy="3633047"/>
          </a:xfrm>
        </p:spPr>
        <p:txBody>
          <a:bodyPr/>
          <a:lstStyle/>
          <a:p>
            <a:pPr algn="l">
              <a:lnSpc>
                <a:spcPct val="150000"/>
              </a:lnSpc>
              <a:buFont typeface="Arial" panose="020B0604020202020204" pitchFamily="34" charset="0"/>
              <a:buChar char="•"/>
            </a:pPr>
            <a:r>
              <a:rPr lang="en-US" b="0" i="0" dirty="0">
                <a:solidFill>
                  <a:srgbClr val="05192D"/>
                </a:solidFill>
                <a:effectLst/>
                <a:latin typeface="Studio-Feixen-Sans"/>
              </a:rPr>
              <a:t>Random forests are for supervised machine learning, where there is a labeled target variable.</a:t>
            </a:r>
          </a:p>
          <a:p>
            <a:pPr algn="l">
              <a:lnSpc>
                <a:spcPct val="150000"/>
              </a:lnSpc>
              <a:buFont typeface="Arial" panose="020B0604020202020204" pitchFamily="34" charset="0"/>
              <a:buChar char="•"/>
            </a:pPr>
            <a:r>
              <a:rPr lang="en-US" b="0" i="0" dirty="0">
                <a:solidFill>
                  <a:srgbClr val="05192D"/>
                </a:solidFill>
                <a:effectLst/>
                <a:latin typeface="Studio-Feixen-Sans"/>
              </a:rPr>
              <a:t>Random forests can be used for solving regression (numeric target variable) and classification (categorical target variable) problems.</a:t>
            </a:r>
          </a:p>
          <a:p>
            <a:pPr algn="l">
              <a:lnSpc>
                <a:spcPct val="150000"/>
              </a:lnSpc>
              <a:buFont typeface="Arial" panose="020B0604020202020204" pitchFamily="34" charset="0"/>
              <a:buChar char="•"/>
            </a:pPr>
            <a:r>
              <a:rPr lang="en-US" b="0" i="0" dirty="0">
                <a:solidFill>
                  <a:srgbClr val="05192D"/>
                </a:solidFill>
                <a:effectLst/>
                <a:latin typeface="Studio-Feixen-Sans"/>
              </a:rPr>
              <a:t>Random forests are an ensemble method, meaning they combine predictions from other models.</a:t>
            </a:r>
          </a:p>
          <a:p>
            <a:pPr algn="l">
              <a:lnSpc>
                <a:spcPct val="150000"/>
              </a:lnSpc>
              <a:buFont typeface="Arial" panose="020B0604020202020204" pitchFamily="34" charset="0"/>
              <a:buChar char="•"/>
            </a:pPr>
            <a:r>
              <a:rPr lang="en-US" b="0" i="0" dirty="0">
                <a:solidFill>
                  <a:srgbClr val="05192D"/>
                </a:solidFill>
                <a:effectLst/>
                <a:latin typeface="Studio-Feixen-Sans"/>
              </a:rPr>
              <a:t>Each of the smaller models in the random forest ensemble is a decision tree.</a:t>
            </a:r>
          </a:p>
          <a:p>
            <a:endParaRPr lang="el-GR" dirty="0"/>
          </a:p>
        </p:txBody>
      </p:sp>
    </p:spTree>
    <p:extLst>
      <p:ext uri="{BB962C8B-B14F-4D97-AF65-F5344CB8AC3E}">
        <p14:creationId xmlns:p14="http://schemas.microsoft.com/office/powerpoint/2010/main" val="2741071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2FAA97-3D18-2D61-23B3-44523EF6E7C5}"/>
              </a:ext>
            </a:extLst>
          </p:cNvPr>
          <p:cNvSpPr>
            <a:spLocks noGrp="1"/>
          </p:cNvSpPr>
          <p:nvPr>
            <p:ph type="title"/>
          </p:nvPr>
        </p:nvSpPr>
        <p:spPr/>
        <p:txBody>
          <a:bodyPr/>
          <a:lstStyle/>
          <a:p>
            <a:r>
              <a:rPr lang="en-US" dirty="0">
                <a:solidFill>
                  <a:srgbClr val="374151"/>
                </a:solidFill>
                <a:latin typeface="Söhne"/>
              </a:rPr>
              <a:t>D.6 Random forest - Hyperparameter Tuning</a:t>
            </a:r>
            <a:endParaRPr lang="el-GR" dirty="0"/>
          </a:p>
        </p:txBody>
      </p:sp>
      <p:sp>
        <p:nvSpPr>
          <p:cNvPr id="3" name="Θέση περιεχομένου 2">
            <a:extLst>
              <a:ext uri="{FF2B5EF4-FFF2-40B4-BE49-F238E27FC236}">
                <a16:creationId xmlns:a16="http://schemas.microsoft.com/office/drawing/2014/main" id="{769B73A4-429D-99FC-3014-21667D995327}"/>
              </a:ext>
            </a:extLst>
          </p:cNvPr>
          <p:cNvSpPr>
            <a:spLocks noGrp="1"/>
          </p:cNvSpPr>
          <p:nvPr>
            <p:ph sz="half" idx="1"/>
          </p:nvPr>
        </p:nvSpPr>
        <p:spPr>
          <a:xfrm>
            <a:off x="581193" y="2081972"/>
            <a:ext cx="6316757" cy="4428516"/>
          </a:xfrm>
        </p:spPr>
        <p:txBody>
          <a:bodyPr>
            <a:normAutofit/>
          </a:bodyPr>
          <a:lstStyle/>
          <a:p>
            <a:pPr algn="l">
              <a:buFont typeface="Arial" panose="020B0604020202020204" pitchFamily="34" charset="0"/>
              <a:buChar char="•"/>
            </a:pPr>
            <a:r>
              <a:rPr lang="en-US" sz="1600" b="1" i="0" dirty="0" err="1">
                <a:solidFill>
                  <a:srgbClr val="05192D"/>
                </a:solidFill>
                <a:effectLst/>
                <a:latin typeface="Studio-Feixen-Sans"/>
              </a:rPr>
              <a:t>n_estimators</a:t>
            </a:r>
            <a:r>
              <a:rPr lang="en-US" sz="1600" b="0" i="0" dirty="0">
                <a:solidFill>
                  <a:srgbClr val="05192D"/>
                </a:solidFill>
                <a:effectLst/>
                <a:latin typeface="Studio-Feixen-Sans"/>
              </a:rPr>
              <a:t>: the number of decision trees in the forest. Increasing this hyperparameter generally improves the performance of the model but also increases the computational cost of training and predicting.</a:t>
            </a:r>
          </a:p>
          <a:p>
            <a:pPr algn="l">
              <a:buFont typeface="Arial" panose="020B0604020202020204" pitchFamily="34" charset="0"/>
              <a:buChar char="•"/>
            </a:pPr>
            <a:r>
              <a:rPr lang="en-US" sz="1600" b="1" i="0" dirty="0" err="1">
                <a:solidFill>
                  <a:srgbClr val="05192D"/>
                </a:solidFill>
                <a:effectLst/>
                <a:latin typeface="Studio-Feixen-Sans"/>
              </a:rPr>
              <a:t>max_depth</a:t>
            </a:r>
            <a:r>
              <a:rPr lang="en-US" sz="1600" b="0" i="0" dirty="0">
                <a:solidFill>
                  <a:srgbClr val="05192D"/>
                </a:solidFill>
                <a:effectLst/>
                <a:latin typeface="Studio-Feixen-Sans"/>
              </a:rPr>
              <a:t>: the maximum depth of each decision tree in the forest. Setting a higher value for </a:t>
            </a:r>
            <a:r>
              <a:rPr lang="en-US" sz="1600" b="0" i="0" dirty="0" err="1">
                <a:solidFill>
                  <a:srgbClr val="05192D"/>
                </a:solidFill>
                <a:effectLst/>
                <a:latin typeface="Studio-Feixen-Sans"/>
              </a:rPr>
              <a:t>max_depth</a:t>
            </a:r>
            <a:r>
              <a:rPr lang="en-US" sz="1600" b="0" i="0" dirty="0">
                <a:solidFill>
                  <a:srgbClr val="05192D"/>
                </a:solidFill>
                <a:effectLst/>
                <a:latin typeface="Studio-Feixen-Sans"/>
              </a:rPr>
              <a:t> can lead to overfitting while setting it too low can lead to underfitting.</a:t>
            </a:r>
          </a:p>
          <a:p>
            <a:pPr>
              <a:spcBef>
                <a:spcPts val="0"/>
              </a:spcBef>
              <a:spcAft>
                <a:spcPts val="0"/>
              </a:spcAft>
              <a:buFont typeface="Arial" panose="020B0604020202020204" pitchFamily="34" charset="0"/>
              <a:buChar char="•"/>
            </a:pPr>
            <a:r>
              <a:rPr lang="en-US" sz="1600" b="1" dirty="0" err="1">
                <a:solidFill>
                  <a:srgbClr val="05192D"/>
                </a:solidFill>
                <a:latin typeface="Studio-Feixen-Sans"/>
              </a:rPr>
              <a:t>m</a:t>
            </a:r>
            <a:r>
              <a:rPr lang="en-US" sz="1600" b="1" i="0" dirty="0" err="1">
                <a:solidFill>
                  <a:srgbClr val="05192D"/>
                </a:solidFill>
                <a:effectLst/>
                <a:latin typeface="Studio-Feixen-Sans"/>
              </a:rPr>
              <a:t>in_samples_split</a:t>
            </a:r>
            <a:r>
              <a:rPr lang="en-US" sz="1600" b="0" i="0" dirty="0">
                <a:solidFill>
                  <a:srgbClr val="05192D"/>
                </a:solidFill>
                <a:effectLst/>
                <a:latin typeface="Studio-Feixen-Sans"/>
              </a:rPr>
              <a:t>: determines the minimum</a:t>
            </a:r>
          </a:p>
          <a:p>
            <a:pPr marL="0" indent="0">
              <a:spcBef>
                <a:spcPts val="0"/>
              </a:spcBef>
              <a:spcAft>
                <a:spcPts val="0"/>
              </a:spcAft>
              <a:buNone/>
            </a:pPr>
            <a:r>
              <a:rPr lang="en-US" sz="1600" dirty="0">
                <a:solidFill>
                  <a:srgbClr val="05192D"/>
                </a:solidFill>
                <a:latin typeface="Studio-Feixen-Sans"/>
              </a:rPr>
              <a:t>     </a:t>
            </a:r>
            <a:r>
              <a:rPr lang="en-US" sz="1600" b="0" i="0" dirty="0">
                <a:solidFill>
                  <a:srgbClr val="05192D"/>
                </a:solidFill>
                <a:effectLst/>
                <a:latin typeface="Studio-Feixen-Sans"/>
              </a:rPr>
              <a:t> number of decision tree observations in any</a:t>
            </a:r>
          </a:p>
          <a:p>
            <a:pPr marL="0" indent="0">
              <a:spcBef>
                <a:spcPts val="0"/>
              </a:spcBef>
              <a:spcAft>
                <a:spcPts val="0"/>
              </a:spcAft>
              <a:buNone/>
            </a:pPr>
            <a:r>
              <a:rPr lang="en-US" sz="1600" dirty="0">
                <a:solidFill>
                  <a:srgbClr val="05192D"/>
                </a:solidFill>
                <a:latin typeface="Studio-Feixen-Sans"/>
              </a:rPr>
              <a:t>     </a:t>
            </a:r>
            <a:r>
              <a:rPr lang="en-US" sz="1600" b="0" i="0" dirty="0">
                <a:solidFill>
                  <a:srgbClr val="05192D"/>
                </a:solidFill>
                <a:effectLst/>
                <a:latin typeface="Studio-Feixen-Sans"/>
              </a:rPr>
              <a:t> given node in order to split.</a:t>
            </a:r>
          </a:p>
          <a:p>
            <a:pPr>
              <a:spcBef>
                <a:spcPts val="0"/>
              </a:spcBef>
              <a:spcAft>
                <a:spcPts val="0"/>
              </a:spcAft>
              <a:buFont typeface="Arial" panose="020B0604020202020204" pitchFamily="34" charset="0"/>
              <a:buChar char="•"/>
            </a:pPr>
            <a:r>
              <a:rPr lang="en-US" sz="1600" b="1" dirty="0" err="1">
                <a:solidFill>
                  <a:srgbClr val="05192D"/>
                </a:solidFill>
                <a:latin typeface="Studio-Feixen-Sans"/>
              </a:rPr>
              <a:t>min_samples_leaf</a:t>
            </a:r>
            <a:r>
              <a:rPr lang="en-US" sz="1600" b="1" i="0" dirty="0">
                <a:solidFill>
                  <a:srgbClr val="273239"/>
                </a:solidFill>
                <a:effectLst/>
                <a:latin typeface="Nunito" pitchFamily="2" charset="0"/>
              </a:rPr>
              <a:t>: </a:t>
            </a:r>
            <a:r>
              <a:rPr lang="en-US" sz="1600" b="0" i="0" dirty="0">
                <a:solidFill>
                  <a:srgbClr val="273239"/>
                </a:solidFill>
                <a:effectLst/>
                <a:latin typeface="Nunito" pitchFamily="2" charset="0"/>
              </a:rPr>
              <a:t> </a:t>
            </a:r>
            <a:r>
              <a:rPr lang="en-US" sz="1600" dirty="0">
                <a:solidFill>
                  <a:srgbClr val="05192D"/>
                </a:solidFill>
                <a:latin typeface="Studio-Feixen-Sans"/>
              </a:rPr>
              <a:t>specifies the minimum </a:t>
            </a:r>
          </a:p>
          <a:p>
            <a:pPr marL="0" indent="0">
              <a:lnSpc>
                <a:spcPct val="120000"/>
              </a:lnSpc>
              <a:spcBef>
                <a:spcPts val="0"/>
              </a:spcBef>
              <a:spcAft>
                <a:spcPts val="0"/>
              </a:spcAft>
              <a:buNone/>
            </a:pPr>
            <a:r>
              <a:rPr lang="en-US" sz="1600" dirty="0">
                <a:solidFill>
                  <a:srgbClr val="05192D"/>
                </a:solidFill>
                <a:latin typeface="Studio-Feixen-Sans"/>
              </a:rPr>
              <a:t>      amount of samples that a node must hold after</a:t>
            </a:r>
          </a:p>
          <a:p>
            <a:pPr marL="0" indent="0">
              <a:lnSpc>
                <a:spcPct val="120000"/>
              </a:lnSpc>
              <a:spcBef>
                <a:spcPts val="0"/>
              </a:spcBef>
              <a:spcAft>
                <a:spcPts val="0"/>
              </a:spcAft>
              <a:buNone/>
            </a:pPr>
            <a:r>
              <a:rPr lang="en-US" sz="1600" dirty="0">
                <a:solidFill>
                  <a:srgbClr val="05192D"/>
                </a:solidFill>
                <a:latin typeface="Studio-Feixen-Sans"/>
              </a:rPr>
              <a:t>      getting split. It also helps to reduce overfitting </a:t>
            </a:r>
          </a:p>
          <a:p>
            <a:pPr marL="0" indent="0">
              <a:lnSpc>
                <a:spcPct val="120000"/>
              </a:lnSpc>
              <a:spcBef>
                <a:spcPts val="0"/>
              </a:spcBef>
              <a:spcAft>
                <a:spcPts val="0"/>
              </a:spcAft>
              <a:buNone/>
            </a:pPr>
            <a:r>
              <a:rPr lang="en-US" sz="1600" dirty="0">
                <a:solidFill>
                  <a:srgbClr val="05192D"/>
                </a:solidFill>
                <a:latin typeface="Studio-Feixen-Sans"/>
              </a:rPr>
              <a:t>      when we have ample amount of parameters</a:t>
            </a:r>
            <a:r>
              <a:rPr lang="el-GR" sz="1600" dirty="0">
                <a:solidFill>
                  <a:srgbClr val="05192D"/>
                </a:solidFill>
                <a:latin typeface="Studio-Feixen-Sans"/>
              </a:rPr>
              <a:t>.</a:t>
            </a:r>
          </a:p>
          <a:p>
            <a:pPr marL="0" indent="0">
              <a:lnSpc>
                <a:spcPct val="120000"/>
              </a:lnSpc>
              <a:spcBef>
                <a:spcPts val="0"/>
              </a:spcBef>
              <a:spcAft>
                <a:spcPts val="0"/>
              </a:spcAft>
              <a:buNone/>
            </a:pPr>
            <a:endParaRPr lang="en-US" sz="1600" dirty="0">
              <a:solidFill>
                <a:srgbClr val="05192D"/>
              </a:solidFill>
              <a:latin typeface="Studio-Feixen-Sans"/>
            </a:endParaRPr>
          </a:p>
        </p:txBody>
      </p:sp>
      <p:pic>
        <p:nvPicPr>
          <p:cNvPr id="12" name="Θέση περιεχομένου 11">
            <a:extLst>
              <a:ext uri="{FF2B5EF4-FFF2-40B4-BE49-F238E27FC236}">
                <a16:creationId xmlns:a16="http://schemas.microsoft.com/office/drawing/2014/main" id="{BEB0C8FC-E67C-8DAF-272F-5BBD1CA399CA}"/>
              </a:ext>
            </a:extLst>
          </p:cNvPr>
          <p:cNvPicPr>
            <a:picLocks noGrp="1" noChangeAspect="1"/>
          </p:cNvPicPr>
          <p:nvPr>
            <p:ph sz="half" idx="2"/>
          </p:nvPr>
        </p:nvPicPr>
        <p:blipFill>
          <a:blip r:embed="rId2"/>
          <a:stretch>
            <a:fillRect/>
          </a:stretch>
        </p:blipFill>
        <p:spPr>
          <a:xfrm>
            <a:off x="7813357" y="2243329"/>
            <a:ext cx="3797450" cy="1516916"/>
          </a:xfrm>
        </p:spPr>
      </p:pic>
      <p:graphicFrame>
        <p:nvGraphicFramePr>
          <p:cNvPr id="13" name="Θέση περιεχομένου 4">
            <a:extLst>
              <a:ext uri="{FF2B5EF4-FFF2-40B4-BE49-F238E27FC236}">
                <a16:creationId xmlns:a16="http://schemas.microsoft.com/office/drawing/2014/main" id="{ABE1BFD6-05C1-6D96-8AF3-FA107E4022D3}"/>
              </a:ext>
            </a:extLst>
          </p:cNvPr>
          <p:cNvGraphicFramePr>
            <a:graphicFrameLocks/>
          </p:cNvGraphicFramePr>
          <p:nvPr>
            <p:extLst>
              <p:ext uri="{D42A27DB-BD31-4B8C-83A1-F6EECF244321}">
                <p14:modId xmlns:p14="http://schemas.microsoft.com/office/powerpoint/2010/main" val="3102542060"/>
              </p:ext>
            </p:extLst>
          </p:nvPr>
        </p:nvGraphicFramePr>
        <p:xfrm>
          <a:off x="5812416" y="4196807"/>
          <a:ext cx="5798391" cy="1364698"/>
        </p:xfrm>
        <a:graphic>
          <a:graphicData uri="http://schemas.openxmlformats.org/drawingml/2006/table">
            <a:tbl>
              <a:tblPr firstRow="1" bandRow="1">
                <a:tableStyleId>{5C22544A-7EE6-4342-B048-85BDC9FD1C3A}</a:tableStyleId>
              </a:tblPr>
              <a:tblGrid>
                <a:gridCol w="924551">
                  <a:extLst>
                    <a:ext uri="{9D8B030D-6E8A-4147-A177-3AD203B41FA5}">
                      <a16:colId xmlns:a16="http://schemas.microsoft.com/office/drawing/2014/main" val="421396095"/>
                    </a:ext>
                  </a:extLst>
                </a:gridCol>
                <a:gridCol w="1251752">
                  <a:extLst>
                    <a:ext uri="{9D8B030D-6E8A-4147-A177-3AD203B41FA5}">
                      <a16:colId xmlns:a16="http://schemas.microsoft.com/office/drawing/2014/main" val="822689359"/>
                    </a:ext>
                  </a:extLst>
                </a:gridCol>
                <a:gridCol w="1305017">
                  <a:extLst>
                    <a:ext uri="{9D8B030D-6E8A-4147-A177-3AD203B41FA5}">
                      <a16:colId xmlns:a16="http://schemas.microsoft.com/office/drawing/2014/main" val="2404181254"/>
                    </a:ext>
                  </a:extLst>
                </a:gridCol>
                <a:gridCol w="1074198">
                  <a:extLst>
                    <a:ext uri="{9D8B030D-6E8A-4147-A177-3AD203B41FA5}">
                      <a16:colId xmlns:a16="http://schemas.microsoft.com/office/drawing/2014/main" val="3568670435"/>
                    </a:ext>
                  </a:extLst>
                </a:gridCol>
                <a:gridCol w="1242873">
                  <a:extLst>
                    <a:ext uri="{9D8B030D-6E8A-4147-A177-3AD203B41FA5}">
                      <a16:colId xmlns:a16="http://schemas.microsoft.com/office/drawing/2014/main" val="2745846414"/>
                    </a:ext>
                  </a:extLst>
                </a:gridCol>
              </a:tblGrid>
              <a:tr h="328378">
                <a:tc>
                  <a:txBody>
                    <a:bodyPr/>
                    <a:lstStyle/>
                    <a:p>
                      <a:pPr algn="ctr"/>
                      <a:r>
                        <a:rPr lang="en-US" sz="1000" dirty="0" err="1"/>
                        <a:t>Max_depth</a:t>
                      </a:r>
                      <a:endParaRPr lang="el-GR" sz="1000" dirty="0"/>
                    </a:p>
                  </a:txBody>
                  <a:tcPr/>
                </a:tc>
                <a:tc>
                  <a:txBody>
                    <a:bodyPr/>
                    <a:lstStyle/>
                    <a:p>
                      <a:pPr algn="ctr"/>
                      <a:r>
                        <a:rPr lang="en-US" sz="1000" dirty="0" err="1"/>
                        <a:t>Min_samples_leaf</a:t>
                      </a:r>
                      <a:endParaRPr lang="el-GR" sz="1000" dirty="0"/>
                    </a:p>
                  </a:txBody>
                  <a:tcPr/>
                </a:tc>
                <a:tc>
                  <a:txBody>
                    <a:bodyPr/>
                    <a:lstStyle/>
                    <a:p>
                      <a:pPr algn="ctr"/>
                      <a:r>
                        <a:rPr lang="en-US" sz="1000" dirty="0" err="1"/>
                        <a:t>Min_samples_Split</a:t>
                      </a:r>
                      <a:endParaRPr lang="el-GR" sz="1000" dirty="0"/>
                    </a:p>
                  </a:txBody>
                  <a:tcPr/>
                </a:tc>
                <a:tc>
                  <a:txBody>
                    <a:bodyPr/>
                    <a:lstStyle/>
                    <a:p>
                      <a:pPr algn="ctr"/>
                      <a:r>
                        <a:rPr lang="en-US" sz="1000" dirty="0" err="1"/>
                        <a:t>N_estimators</a:t>
                      </a:r>
                      <a:endParaRPr lang="el-GR" sz="1000" dirty="0"/>
                    </a:p>
                  </a:txBody>
                  <a:tcPr/>
                </a:tc>
                <a:tc>
                  <a:txBody>
                    <a:bodyPr/>
                    <a:lstStyle/>
                    <a:p>
                      <a:pPr algn="ctr"/>
                      <a:r>
                        <a:rPr lang="en-US" sz="1000" dirty="0" err="1"/>
                        <a:t>Mean_test_score</a:t>
                      </a:r>
                      <a:endParaRPr lang="el-GR" sz="1000" dirty="0"/>
                    </a:p>
                  </a:txBody>
                  <a:tcPr/>
                </a:tc>
                <a:extLst>
                  <a:ext uri="{0D108BD9-81ED-4DB2-BD59-A6C34878D82A}">
                    <a16:rowId xmlns:a16="http://schemas.microsoft.com/office/drawing/2014/main" val="925815041"/>
                  </a:ext>
                </a:extLst>
              </a:tr>
              <a:tr h="233517">
                <a:tc>
                  <a:txBody>
                    <a:bodyPr/>
                    <a:lstStyle/>
                    <a:p>
                      <a:pPr algn="ctr"/>
                      <a:r>
                        <a:rPr lang="en-US" sz="1100" dirty="0"/>
                        <a:t>20</a:t>
                      </a:r>
                      <a:endParaRPr lang="el-GR" sz="1100" dirty="0"/>
                    </a:p>
                  </a:txBody>
                  <a:tcPr/>
                </a:tc>
                <a:tc>
                  <a:txBody>
                    <a:bodyPr/>
                    <a:lstStyle/>
                    <a:p>
                      <a:pPr algn="ctr"/>
                      <a:r>
                        <a:rPr lang="en-US" sz="1100" dirty="0"/>
                        <a:t>1</a:t>
                      </a:r>
                      <a:endParaRPr lang="el-GR" sz="1100" dirty="0"/>
                    </a:p>
                  </a:txBody>
                  <a:tcPr/>
                </a:tc>
                <a:tc>
                  <a:txBody>
                    <a:bodyPr/>
                    <a:lstStyle/>
                    <a:p>
                      <a:pPr algn="ctr"/>
                      <a:r>
                        <a:rPr lang="en-US" sz="1100" dirty="0"/>
                        <a:t>10</a:t>
                      </a:r>
                      <a:endParaRPr lang="el-GR" sz="1100" dirty="0"/>
                    </a:p>
                  </a:txBody>
                  <a:tcPr/>
                </a:tc>
                <a:tc>
                  <a:txBody>
                    <a:bodyPr/>
                    <a:lstStyle/>
                    <a:p>
                      <a:pPr algn="ctr"/>
                      <a:r>
                        <a:rPr lang="en-US" sz="1100" dirty="0"/>
                        <a:t>200</a:t>
                      </a:r>
                      <a:endParaRPr lang="el-GR" sz="1100" dirty="0"/>
                    </a:p>
                  </a:txBody>
                  <a:tcPr/>
                </a:tc>
                <a:tc>
                  <a:txBody>
                    <a:bodyPr/>
                    <a:lstStyle/>
                    <a:p>
                      <a:pPr algn="ctr"/>
                      <a:r>
                        <a:rPr lang="en-US" sz="1100" dirty="0"/>
                        <a:t>0.732000</a:t>
                      </a:r>
                      <a:endParaRPr lang="el-GR" sz="1100" dirty="0"/>
                    </a:p>
                  </a:txBody>
                  <a:tcPr/>
                </a:tc>
                <a:extLst>
                  <a:ext uri="{0D108BD9-81ED-4DB2-BD59-A6C34878D82A}">
                    <a16:rowId xmlns:a16="http://schemas.microsoft.com/office/drawing/2014/main" val="2521037347"/>
                  </a:ext>
                </a:extLst>
              </a:tr>
              <a:tr h="233517">
                <a:tc>
                  <a:txBody>
                    <a:bodyPr/>
                    <a:lstStyle/>
                    <a:p>
                      <a:pPr algn="ctr"/>
                      <a:r>
                        <a:rPr lang="en-US" sz="1100" dirty="0"/>
                        <a:t>20</a:t>
                      </a:r>
                      <a:endParaRPr lang="el-GR" sz="1100" dirty="0"/>
                    </a:p>
                  </a:txBody>
                  <a:tcPr/>
                </a:tc>
                <a:tc>
                  <a:txBody>
                    <a:bodyPr/>
                    <a:lstStyle/>
                    <a:p>
                      <a:pPr algn="ctr"/>
                      <a:r>
                        <a:rPr lang="en-US" sz="1100" dirty="0"/>
                        <a:t>4</a:t>
                      </a:r>
                      <a:endParaRPr lang="el-GR" sz="1100" dirty="0"/>
                    </a:p>
                  </a:txBody>
                  <a:tcPr/>
                </a:tc>
                <a:tc>
                  <a:txBody>
                    <a:bodyPr/>
                    <a:lstStyle/>
                    <a:p>
                      <a:pPr algn="ctr"/>
                      <a:r>
                        <a:rPr lang="en-US" sz="1100" dirty="0"/>
                        <a:t>10</a:t>
                      </a:r>
                      <a:endParaRPr lang="el-GR" sz="1100" dirty="0"/>
                    </a:p>
                  </a:txBody>
                  <a:tcPr/>
                </a:tc>
                <a:tc>
                  <a:txBody>
                    <a:bodyPr/>
                    <a:lstStyle/>
                    <a:p>
                      <a:pPr algn="ctr"/>
                      <a:r>
                        <a:rPr lang="en-US" sz="1100" dirty="0"/>
                        <a:t>200</a:t>
                      </a:r>
                      <a:endParaRPr lang="el-GR" sz="1100" dirty="0"/>
                    </a:p>
                  </a:txBody>
                  <a:tcPr/>
                </a:tc>
                <a:tc>
                  <a:txBody>
                    <a:bodyPr/>
                    <a:lstStyle/>
                    <a:p>
                      <a:pPr algn="ctr"/>
                      <a:r>
                        <a:rPr lang="en-US" sz="1100" dirty="0"/>
                        <a:t>0.730000</a:t>
                      </a:r>
                      <a:endParaRPr lang="el-GR" sz="1100" dirty="0"/>
                    </a:p>
                  </a:txBody>
                  <a:tcPr/>
                </a:tc>
                <a:extLst>
                  <a:ext uri="{0D108BD9-81ED-4DB2-BD59-A6C34878D82A}">
                    <a16:rowId xmlns:a16="http://schemas.microsoft.com/office/drawing/2014/main" val="911174296"/>
                  </a:ext>
                </a:extLst>
              </a:tr>
              <a:tr h="233517">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tc>
                  <a:txBody>
                    <a:bodyPr/>
                    <a:lstStyle/>
                    <a:p>
                      <a:pPr algn="ctr"/>
                      <a:r>
                        <a:rPr lang="en-US" sz="1100" dirty="0"/>
                        <a:t>…</a:t>
                      </a:r>
                      <a:endParaRPr lang="el-GR" sz="1100" dirty="0"/>
                    </a:p>
                  </a:txBody>
                  <a:tcPr/>
                </a:tc>
                <a:extLst>
                  <a:ext uri="{0D108BD9-81ED-4DB2-BD59-A6C34878D82A}">
                    <a16:rowId xmlns:a16="http://schemas.microsoft.com/office/drawing/2014/main" val="266566544"/>
                  </a:ext>
                </a:extLst>
              </a:tr>
              <a:tr h="233517">
                <a:tc>
                  <a:txBody>
                    <a:bodyPr/>
                    <a:lstStyle/>
                    <a:p>
                      <a:pPr algn="ctr"/>
                      <a:r>
                        <a:rPr lang="en-US" sz="1100" dirty="0"/>
                        <a:t>20</a:t>
                      </a:r>
                      <a:endParaRPr lang="el-GR" sz="1100" dirty="0"/>
                    </a:p>
                  </a:txBody>
                  <a:tcPr/>
                </a:tc>
                <a:tc>
                  <a:txBody>
                    <a:bodyPr/>
                    <a:lstStyle/>
                    <a:p>
                      <a:pPr algn="ctr"/>
                      <a:r>
                        <a:rPr lang="en-US" sz="1100" dirty="0"/>
                        <a:t>1</a:t>
                      </a:r>
                      <a:endParaRPr lang="el-GR" sz="1100" dirty="0"/>
                    </a:p>
                  </a:txBody>
                  <a:tcPr/>
                </a:tc>
                <a:tc>
                  <a:txBody>
                    <a:bodyPr/>
                    <a:lstStyle/>
                    <a:p>
                      <a:pPr algn="ctr"/>
                      <a:r>
                        <a:rPr lang="en-US" sz="1100" dirty="0"/>
                        <a:t>2</a:t>
                      </a:r>
                      <a:endParaRPr lang="el-GR" sz="1100" dirty="0"/>
                    </a:p>
                  </a:txBody>
                  <a:tcPr/>
                </a:tc>
                <a:tc>
                  <a:txBody>
                    <a:bodyPr/>
                    <a:lstStyle/>
                    <a:p>
                      <a:pPr algn="ctr"/>
                      <a:r>
                        <a:rPr lang="en-US" sz="1100" dirty="0"/>
                        <a:t>50</a:t>
                      </a:r>
                      <a:endParaRPr lang="el-GR" sz="1100" dirty="0"/>
                    </a:p>
                  </a:txBody>
                  <a:tcPr/>
                </a:tc>
                <a:tc>
                  <a:txBody>
                    <a:bodyPr/>
                    <a:lstStyle/>
                    <a:p>
                      <a:pPr algn="ctr"/>
                      <a:r>
                        <a:rPr lang="en-US" sz="1100" dirty="0"/>
                        <a:t>0.624571</a:t>
                      </a:r>
                      <a:r>
                        <a:rPr lang="el-GR" sz="1100" dirty="0"/>
                        <a:t> </a:t>
                      </a:r>
                    </a:p>
                  </a:txBody>
                  <a:tcPr/>
                </a:tc>
                <a:extLst>
                  <a:ext uri="{0D108BD9-81ED-4DB2-BD59-A6C34878D82A}">
                    <a16:rowId xmlns:a16="http://schemas.microsoft.com/office/drawing/2014/main" val="1773486631"/>
                  </a:ext>
                </a:extLst>
              </a:tr>
            </a:tbl>
          </a:graphicData>
        </a:graphic>
      </p:graphicFrame>
      <p:sp>
        <p:nvSpPr>
          <p:cNvPr id="4" name="Ορθογώνιο 3">
            <a:extLst>
              <a:ext uri="{FF2B5EF4-FFF2-40B4-BE49-F238E27FC236}">
                <a16:creationId xmlns:a16="http://schemas.microsoft.com/office/drawing/2014/main" id="{F12CEA20-36F4-DBB1-9AD3-A8BB8A62B23A}"/>
              </a:ext>
            </a:extLst>
          </p:cNvPr>
          <p:cNvSpPr/>
          <p:nvPr/>
        </p:nvSpPr>
        <p:spPr>
          <a:xfrm>
            <a:off x="9156724" y="5997897"/>
            <a:ext cx="2454083" cy="5125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Best score in extended  search</a:t>
            </a:r>
            <a:endParaRPr lang="el-GR" dirty="0">
              <a:ln w="0"/>
              <a:solidFill>
                <a:schemeClr val="tx1"/>
              </a:solidFill>
              <a:effectLst>
                <a:outerShdw blurRad="38100" dist="19050" dir="2700000" algn="tl" rotWithShape="0">
                  <a:schemeClr val="dk1">
                    <a:alpha val="40000"/>
                  </a:schemeClr>
                </a:outerShdw>
              </a:effectLst>
            </a:endParaRPr>
          </a:p>
        </p:txBody>
      </p:sp>
      <p:pic>
        <p:nvPicPr>
          <p:cNvPr id="6" name="Εικόνα 5">
            <a:extLst>
              <a:ext uri="{FF2B5EF4-FFF2-40B4-BE49-F238E27FC236}">
                <a16:creationId xmlns:a16="http://schemas.microsoft.com/office/drawing/2014/main" id="{B87DF332-A00F-7B62-CABA-49FEF86B587E}"/>
              </a:ext>
            </a:extLst>
          </p:cNvPr>
          <p:cNvPicPr>
            <a:picLocks noChangeAspect="1"/>
          </p:cNvPicPr>
          <p:nvPr/>
        </p:nvPicPr>
        <p:blipFill rotWithShape="1">
          <a:blip r:embed="rId3"/>
          <a:srcRect b="9131"/>
          <a:stretch/>
        </p:blipFill>
        <p:spPr>
          <a:xfrm>
            <a:off x="2029816" y="6312088"/>
            <a:ext cx="7726744" cy="399430"/>
          </a:xfrm>
          <a:prstGeom prst="rect">
            <a:avLst/>
          </a:prstGeom>
        </p:spPr>
      </p:pic>
    </p:spTree>
    <p:extLst>
      <p:ext uri="{BB962C8B-B14F-4D97-AF65-F5344CB8AC3E}">
        <p14:creationId xmlns:p14="http://schemas.microsoft.com/office/powerpoint/2010/main" val="3626870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85BDA1-FAF9-D475-4631-7E11EBB408B2}"/>
              </a:ext>
            </a:extLst>
          </p:cNvPr>
          <p:cNvSpPr>
            <a:spLocks noGrp="1"/>
          </p:cNvSpPr>
          <p:nvPr>
            <p:ph type="title"/>
          </p:nvPr>
        </p:nvSpPr>
        <p:spPr/>
        <p:txBody>
          <a:bodyPr/>
          <a:lstStyle/>
          <a:p>
            <a:r>
              <a:rPr lang="en-US" b="0" i="0" dirty="0">
                <a:solidFill>
                  <a:srgbClr val="374151"/>
                </a:solidFill>
                <a:effectLst/>
                <a:latin typeface="Söhne"/>
              </a:rPr>
              <a:t>d.7 </a:t>
            </a:r>
            <a:r>
              <a:rPr lang="en-US" b="0" i="0" dirty="0" err="1">
                <a:solidFill>
                  <a:srgbClr val="374151"/>
                </a:solidFill>
                <a:effectLst/>
                <a:latin typeface="Söhne"/>
              </a:rPr>
              <a:t>XGBoost</a:t>
            </a:r>
            <a:endParaRPr lang="el-GR" dirty="0"/>
          </a:p>
        </p:txBody>
      </p:sp>
      <p:sp>
        <p:nvSpPr>
          <p:cNvPr id="3" name="Θέση περιεχομένου 2">
            <a:extLst>
              <a:ext uri="{FF2B5EF4-FFF2-40B4-BE49-F238E27FC236}">
                <a16:creationId xmlns:a16="http://schemas.microsoft.com/office/drawing/2014/main" id="{EA8C1688-4EEC-CD17-3311-88123B25F48F}"/>
              </a:ext>
            </a:extLst>
          </p:cNvPr>
          <p:cNvSpPr>
            <a:spLocks noGrp="1"/>
          </p:cNvSpPr>
          <p:nvPr>
            <p:ph sz="half" idx="1"/>
          </p:nvPr>
        </p:nvSpPr>
        <p:spPr>
          <a:xfrm>
            <a:off x="581193" y="2228003"/>
            <a:ext cx="11217230" cy="4004121"/>
          </a:xfrm>
        </p:spPr>
        <p:txBody>
          <a:bodyPr/>
          <a:lstStyle/>
          <a:p>
            <a:pPr>
              <a:buFont typeface="Arial" panose="020B0604020202020204" pitchFamily="34" charset="0"/>
              <a:buChar char="•"/>
            </a:pPr>
            <a:r>
              <a:rPr lang="en-US" b="0" i="0" dirty="0" err="1">
                <a:solidFill>
                  <a:srgbClr val="374151"/>
                </a:solidFill>
                <a:effectLst/>
                <a:latin typeface="Söhne"/>
              </a:rPr>
              <a:t>XGBoost</a:t>
            </a:r>
            <a:r>
              <a:rPr lang="en-US" b="0" i="0" dirty="0">
                <a:solidFill>
                  <a:srgbClr val="374151"/>
                </a:solidFill>
                <a:effectLst/>
                <a:latin typeface="Söhne"/>
              </a:rPr>
              <a:t> is a supervised machine learning algorithm suitable for both regression and classification tasks. </a:t>
            </a:r>
          </a:p>
          <a:p>
            <a:pPr>
              <a:buFont typeface="Arial" panose="020B0604020202020204" pitchFamily="34" charset="0"/>
              <a:buChar char="•"/>
            </a:pPr>
            <a:r>
              <a:rPr lang="en-US" b="0" i="0" dirty="0">
                <a:solidFill>
                  <a:srgbClr val="374151"/>
                </a:solidFill>
                <a:effectLst/>
                <a:latin typeface="Söhne"/>
              </a:rPr>
              <a:t>As an ensemble method, it combines predictions from multiple decision trees to create a robust and accurate model. Each individual model within the </a:t>
            </a:r>
            <a:r>
              <a:rPr lang="en-US" b="0" i="0" dirty="0" err="1">
                <a:solidFill>
                  <a:srgbClr val="374151"/>
                </a:solidFill>
                <a:effectLst/>
                <a:latin typeface="Söhne"/>
              </a:rPr>
              <a:t>XGBoost</a:t>
            </a:r>
            <a:r>
              <a:rPr lang="en-US" b="0" i="0" dirty="0">
                <a:solidFill>
                  <a:srgbClr val="374151"/>
                </a:solidFill>
                <a:effectLst/>
                <a:latin typeface="Söhne"/>
              </a:rPr>
              <a:t> ensemble is a decision tree. </a:t>
            </a:r>
          </a:p>
          <a:p>
            <a:pPr>
              <a:buFont typeface="Arial" panose="020B0604020202020204" pitchFamily="34" charset="0"/>
              <a:buChar char="•"/>
            </a:pPr>
            <a:r>
              <a:rPr lang="en-US" b="0" i="0" dirty="0">
                <a:solidFill>
                  <a:srgbClr val="374151"/>
                </a:solidFill>
                <a:effectLst/>
                <a:latin typeface="Söhne"/>
              </a:rPr>
              <a:t>The algorithm employs gradient boosting to build trees sequentially, correcting errors from previous iterations.</a:t>
            </a:r>
          </a:p>
          <a:p>
            <a:pPr>
              <a:buFont typeface="Arial" panose="020B0604020202020204" pitchFamily="34" charset="0"/>
              <a:buChar char="•"/>
            </a:pPr>
            <a:r>
              <a:rPr lang="en-US" b="0" i="0" dirty="0">
                <a:solidFill>
                  <a:srgbClr val="374151"/>
                </a:solidFill>
                <a:effectLst/>
                <a:latin typeface="Söhne"/>
              </a:rPr>
              <a:t>Notable features of </a:t>
            </a:r>
            <a:r>
              <a:rPr lang="en-US" b="0" i="0" dirty="0" err="1">
                <a:solidFill>
                  <a:srgbClr val="374151"/>
                </a:solidFill>
                <a:effectLst/>
                <a:latin typeface="Söhne"/>
              </a:rPr>
              <a:t>XGBoost</a:t>
            </a:r>
            <a:r>
              <a:rPr lang="en-US" b="0" i="0" dirty="0">
                <a:solidFill>
                  <a:srgbClr val="374151"/>
                </a:solidFill>
                <a:effectLst/>
                <a:latin typeface="Söhne"/>
              </a:rPr>
              <a:t> include regularization for controlling model complexity and effective handling of missing values during training.</a:t>
            </a:r>
          </a:p>
          <a:p>
            <a:pPr>
              <a:buFont typeface="Arial" panose="020B0604020202020204" pitchFamily="34" charset="0"/>
              <a:buChar char="•"/>
            </a:pPr>
            <a:r>
              <a:rPr lang="en-US" b="0" i="0" dirty="0">
                <a:solidFill>
                  <a:srgbClr val="374151"/>
                </a:solidFill>
                <a:effectLst/>
                <a:latin typeface="Söhne"/>
              </a:rPr>
              <a:t>Unlike some other classifiers, </a:t>
            </a:r>
            <a:r>
              <a:rPr lang="en-US" b="0" i="0" dirty="0" err="1">
                <a:solidFill>
                  <a:srgbClr val="374151"/>
                </a:solidFill>
                <a:effectLst/>
                <a:latin typeface="Söhne"/>
              </a:rPr>
              <a:t>XGBoost</a:t>
            </a:r>
            <a:r>
              <a:rPr lang="en-US" b="0" i="0" dirty="0">
                <a:solidFill>
                  <a:srgbClr val="374151"/>
                </a:solidFill>
                <a:effectLst/>
                <a:latin typeface="Söhne"/>
              </a:rPr>
              <a:t> assumes that the class labels should be integers starting from 0.</a:t>
            </a:r>
          </a:p>
          <a:p>
            <a:endParaRPr lang="el-GR" dirty="0"/>
          </a:p>
        </p:txBody>
      </p:sp>
    </p:spTree>
    <p:extLst>
      <p:ext uri="{BB962C8B-B14F-4D97-AF65-F5344CB8AC3E}">
        <p14:creationId xmlns:p14="http://schemas.microsoft.com/office/powerpoint/2010/main" val="3797257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4FC49EE-F6BB-AB85-915A-78A8E190F50C}"/>
              </a:ext>
            </a:extLst>
          </p:cNvPr>
          <p:cNvSpPr>
            <a:spLocks noGrp="1"/>
          </p:cNvSpPr>
          <p:nvPr>
            <p:ph type="title"/>
          </p:nvPr>
        </p:nvSpPr>
        <p:spPr/>
        <p:txBody>
          <a:bodyPr/>
          <a:lstStyle/>
          <a:p>
            <a:r>
              <a:rPr lang="en-US" b="0" i="0" dirty="0">
                <a:solidFill>
                  <a:srgbClr val="374151"/>
                </a:solidFill>
                <a:effectLst/>
                <a:latin typeface="Söhne"/>
              </a:rPr>
              <a:t>d.7 </a:t>
            </a:r>
            <a:r>
              <a:rPr lang="en-US" b="0" i="0" dirty="0" err="1">
                <a:solidFill>
                  <a:srgbClr val="374151"/>
                </a:solidFill>
                <a:effectLst/>
                <a:latin typeface="Söhne"/>
              </a:rPr>
              <a:t>XGBoost</a:t>
            </a:r>
            <a:r>
              <a:rPr lang="en-US" dirty="0">
                <a:solidFill>
                  <a:srgbClr val="374151"/>
                </a:solidFill>
                <a:latin typeface="Söhne"/>
              </a:rPr>
              <a:t> - Hyperparameter Tuning</a:t>
            </a:r>
            <a:endParaRPr lang="el-GR" dirty="0"/>
          </a:p>
        </p:txBody>
      </p:sp>
      <p:sp>
        <p:nvSpPr>
          <p:cNvPr id="3" name="Θέση περιεχομένου 2">
            <a:extLst>
              <a:ext uri="{FF2B5EF4-FFF2-40B4-BE49-F238E27FC236}">
                <a16:creationId xmlns:a16="http://schemas.microsoft.com/office/drawing/2014/main" id="{71B16CCC-FD0B-1E85-73D1-087435928A67}"/>
              </a:ext>
            </a:extLst>
          </p:cNvPr>
          <p:cNvSpPr>
            <a:spLocks noGrp="1"/>
          </p:cNvSpPr>
          <p:nvPr>
            <p:ph sz="half" idx="1"/>
          </p:nvPr>
        </p:nvSpPr>
        <p:spPr>
          <a:xfrm>
            <a:off x="581193" y="2228003"/>
            <a:ext cx="5721954" cy="3633047"/>
          </a:xfrm>
        </p:spPr>
        <p:txBody>
          <a:bodyPr>
            <a:normAutofit fontScale="85000" lnSpcReduction="10000"/>
          </a:bodyPr>
          <a:lstStyle/>
          <a:p>
            <a:pPr>
              <a:buFont typeface="Arial" panose="020B0604020202020204" pitchFamily="34" charset="0"/>
              <a:buChar char="•"/>
            </a:pPr>
            <a:r>
              <a:rPr kumimoji="0" lang="el-GR" altLang="el-GR" sz="1800" b="1" i="0" u="none" strike="noStrike" cap="none" normalizeH="0" baseline="0" dirty="0" err="1">
                <a:ln>
                  <a:noFill/>
                </a:ln>
                <a:solidFill>
                  <a:srgbClr val="374151"/>
                </a:solidFill>
                <a:effectLst/>
                <a:latin typeface="Söhne"/>
              </a:rPr>
              <a:t>n_estimators</a:t>
            </a:r>
            <a:r>
              <a:rPr kumimoji="0" lang="el-GR" altLang="el-GR" sz="1800" b="1" i="0" u="none" strike="noStrike" cap="none" normalizeH="0" baseline="0" dirty="0">
                <a:ln>
                  <a:noFill/>
                </a:ln>
                <a:solidFill>
                  <a:srgbClr val="374151"/>
                </a:solidFill>
                <a:effectLst/>
                <a:latin typeface="Söhne"/>
              </a:rPr>
              <a:t>:</a:t>
            </a:r>
            <a:r>
              <a:rPr kumimoji="0" lang="en-US" altLang="el-GR" sz="1800" b="1"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It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determines</a:t>
            </a:r>
            <a:r>
              <a:rPr kumimoji="0" lang="el-GR" altLang="el-GR" sz="1800" b="0" i="0" u="none" strike="noStrike" cap="none" normalizeH="0" baseline="0" dirty="0">
                <a:ln>
                  <a:noFill/>
                </a:ln>
                <a:solidFill>
                  <a:srgbClr val="374151"/>
                </a:solidFill>
                <a:effectLst/>
                <a:latin typeface="Söhne"/>
              </a:rPr>
              <a:t> the </a:t>
            </a:r>
            <a:r>
              <a:rPr kumimoji="0" lang="el-GR" altLang="el-GR" sz="1800" b="0" i="0" u="none" strike="noStrike" cap="none" normalizeH="0" baseline="0" dirty="0" err="1">
                <a:ln>
                  <a:noFill/>
                </a:ln>
                <a:solidFill>
                  <a:srgbClr val="374151"/>
                </a:solidFill>
                <a:effectLst/>
                <a:latin typeface="Söhne"/>
              </a:rPr>
              <a:t>total</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number</a:t>
            </a:r>
            <a:r>
              <a:rPr kumimoji="0" lang="el-GR" altLang="el-GR" sz="1800" b="0" i="0" u="none" strike="noStrike" cap="none" normalizeH="0" baseline="0" dirty="0">
                <a:ln>
                  <a:noFill/>
                </a:ln>
                <a:solidFill>
                  <a:srgbClr val="374151"/>
                </a:solidFill>
                <a:effectLst/>
                <a:latin typeface="Söhne"/>
              </a:rPr>
              <a:t> of </a:t>
            </a:r>
            <a:r>
              <a:rPr kumimoji="0" lang="el-GR" altLang="el-GR" sz="1800" b="0" i="0" u="none" strike="noStrike" cap="none" normalizeH="0" baseline="0" dirty="0" err="1">
                <a:ln>
                  <a:noFill/>
                </a:ln>
                <a:solidFill>
                  <a:srgbClr val="374151"/>
                </a:solidFill>
                <a:effectLst/>
                <a:latin typeface="Söhne"/>
              </a:rPr>
              <a:t>trees</a:t>
            </a:r>
            <a:r>
              <a:rPr kumimoji="0" lang="el-GR" altLang="el-GR" sz="1800" b="0" i="0" u="none" strike="noStrike" cap="none" normalizeH="0" baseline="0" dirty="0">
                <a:ln>
                  <a:noFill/>
                </a:ln>
                <a:solidFill>
                  <a:srgbClr val="374151"/>
                </a:solidFill>
                <a:effectLst/>
                <a:latin typeface="Söhne"/>
              </a:rPr>
              <a:t> in the </a:t>
            </a:r>
            <a:r>
              <a:rPr kumimoji="0" lang="el-GR" altLang="el-GR" sz="1800" b="0" i="0" u="none" strike="noStrike" cap="none" normalizeH="0" baseline="0" dirty="0" err="1">
                <a:ln>
                  <a:noFill/>
                </a:ln>
                <a:solidFill>
                  <a:srgbClr val="374151"/>
                </a:solidFill>
                <a:effectLst/>
                <a:latin typeface="Söhne"/>
              </a:rPr>
              <a:t>ensemble</a:t>
            </a:r>
            <a:r>
              <a:rPr kumimoji="0" lang="el-GR" altLang="el-GR" sz="1800" b="0" i="0" u="none" strike="noStrike" cap="none" normalizeH="0" baseline="0" dirty="0">
                <a:ln>
                  <a:noFill/>
                </a:ln>
                <a:solidFill>
                  <a:srgbClr val="374151"/>
                </a:solidFill>
                <a:effectLst/>
                <a:latin typeface="Söhne"/>
              </a:rPr>
              <a:t>.</a:t>
            </a:r>
            <a:endParaRPr kumimoji="0" lang="en-US" altLang="el-GR" sz="1800" b="0" i="0" u="none" strike="noStrike" cap="none" normalizeH="0" baseline="0" dirty="0">
              <a:ln>
                <a:noFill/>
              </a:ln>
              <a:solidFill>
                <a:srgbClr val="374151"/>
              </a:solidFill>
              <a:effectLst/>
              <a:latin typeface="Söhne"/>
            </a:endParaRPr>
          </a:p>
          <a:p>
            <a:pPr>
              <a:buFont typeface="Arial" panose="020B0604020202020204" pitchFamily="34" charset="0"/>
              <a:buChar char="•"/>
            </a:pPr>
            <a:r>
              <a:rPr kumimoji="0" lang="el-GR" altLang="el-GR" sz="1800" b="1" i="0" u="none" strike="noStrike" cap="none" normalizeH="0" baseline="0" dirty="0" err="1">
                <a:ln>
                  <a:noFill/>
                </a:ln>
                <a:solidFill>
                  <a:srgbClr val="374151"/>
                </a:solidFill>
                <a:effectLst/>
                <a:latin typeface="Söhne"/>
              </a:rPr>
              <a:t>learning_rate</a:t>
            </a:r>
            <a:r>
              <a:rPr kumimoji="0" lang="el-GR" altLang="el-GR" sz="1800" b="1" i="0" u="none" strike="noStrike" cap="none" normalizeH="0" baseline="0" dirty="0">
                <a:ln>
                  <a:noFill/>
                </a:ln>
                <a:solidFill>
                  <a:srgbClr val="374151"/>
                </a:solidFill>
                <a:effectLst/>
                <a:latin typeface="Söhne"/>
              </a:rPr>
              <a:t>:</a:t>
            </a:r>
            <a:r>
              <a:rPr kumimoji="0" lang="en-US" altLang="el-GR" sz="1800" b="1"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It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scales</a:t>
            </a:r>
            <a:r>
              <a:rPr kumimoji="0" lang="el-GR" altLang="el-GR" sz="1800" b="0" i="0" u="none" strike="noStrike" cap="none" normalizeH="0" baseline="0" dirty="0">
                <a:ln>
                  <a:noFill/>
                </a:ln>
                <a:solidFill>
                  <a:srgbClr val="374151"/>
                </a:solidFill>
                <a:effectLst/>
                <a:latin typeface="Söhne"/>
              </a:rPr>
              <a:t> the </a:t>
            </a:r>
            <a:r>
              <a:rPr kumimoji="0" lang="el-GR" altLang="el-GR" sz="1800" b="0" i="0" u="none" strike="noStrike" cap="none" normalizeH="0" baseline="0" dirty="0" err="1">
                <a:ln>
                  <a:noFill/>
                </a:ln>
                <a:solidFill>
                  <a:srgbClr val="374151"/>
                </a:solidFill>
                <a:effectLst/>
                <a:latin typeface="Söhne"/>
              </a:rPr>
              <a:t>contribution</a:t>
            </a:r>
            <a:r>
              <a:rPr kumimoji="0" lang="el-GR" altLang="el-GR" sz="1800" b="0" i="0" u="none" strike="noStrike" cap="none" normalizeH="0" baseline="0" dirty="0">
                <a:ln>
                  <a:noFill/>
                </a:ln>
                <a:solidFill>
                  <a:srgbClr val="374151"/>
                </a:solidFill>
                <a:effectLst/>
                <a:latin typeface="Söhne"/>
              </a:rPr>
              <a:t> of </a:t>
            </a:r>
            <a:r>
              <a:rPr kumimoji="0" lang="el-GR" altLang="el-GR" sz="1800" b="0" i="0" u="none" strike="noStrike" cap="none" normalizeH="0" baseline="0" dirty="0" err="1">
                <a:ln>
                  <a:noFill/>
                </a:ln>
                <a:solidFill>
                  <a:srgbClr val="374151"/>
                </a:solidFill>
                <a:effectLst/>
                <a:latin typeface="Söhne"/>
              </a:rPr>
              <a:t>each</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tree</a:t>
            </a:r>
            <a:r>
              <a:rPr kumimoji="0" lang="el-GR" altLang="el-GR" sz="1800" b="0" i="0" u="none" strike="noStrike" cap="none" normalizeH="0" baseline="0" dirty="0">
                <a:ln>
                  <a:noFill/>
                </a:ln>
                <a:solidFill>
                  <a:srgbClr val="374151"/>
                </a:solidFill>
                <a:effectLst/>
                <a:latin typeface="Söhne"/>
              </a:rPr>
              <a:t>. A </a:t>
            </a:r>
            <a:r>
              <a:rPr kumimoji="0" lang="el-GR" altLang="el-GR" sz="1800" b="0" i="0" u="none" strike="noStrike" cap="none" normalizeH="0" baseline="0" dirty="0" err="1">
                <a:ln>
                  <a:noFill/>
                </a:ln>
                <a:solidFill>
                  <a:srgbClr val="374151"/>
                </a:solidFill>
                <a:effectLst/>
                <a:latin typeface="Söhne"/>
              </a:rPr>
              <a:t>lower</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learning</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rate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requires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more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boosting</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rounds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but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can</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lead</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to</a:t>
            </a:r>
            <a:r>
              <a:rPr kumimoji="0" lang="el-GR" altLang="el-GR" sz="1800" b="0" i="0" u="none" strike="noStrike" cap="none" normalizeH="0" baseline="0" dirty="0">
                <a:ln>
                  <a:noFill/>
                </a:ln>
                <a:solidFill>
                  <a:srgbClr val="374151"/>
                </a:solidFill>
                <a:effectLst/>
                <a:latin typeface="Söhne"/>
              </a:rPr>
              <a:t> a </a:t>
            </a:r>
            <a:r>
              <a:rPr kumimoji="0" lang="el-GR" altLang="el-GR" sz="1800" b="0" i="0" u="none" strike="noStrike" cap="none" normalizeH="0" baseline="0" dirty="0" err="1">
                <a:ln>
                  <a:noFill/>
                </a:ln>
                <a:solidFill>
                  <a:srgbClr val="374151"/>
                </a:solidFill>
                <a:effectLst/>
                <a:latin typeface="Söhne"/>
              </a:rPr>
              <a:t>more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robust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model</a:t>
            </a:r>
            <a:r>
              <a:rPr kumimoji="0" lang="el-GR" altLang="el-GR" sz="1800" b="0" i="0" u="none" strike="noStrike" cap="none" normalizeH="0" baseline="0" dirty="0">
                <a:ln>
                  <a:noFill/>
                </a:ln>
                <a:solidFill>
                  <a:srgbClr val="374151"/>
                </a:solidFill>
                <a:effectLst/>
                <a:latin typeface="Söhne"/>
              </a:rPr>
              <a:t>.</a:t>
            </a:r>
            <a:endParaRPr kumimoji="0" lang="en-US" altLang="el-GR" sz="1800" b="0" i="0" u="none" strike="noStrike" cap="none" normalizeH="0" baseline="0" dirty="0">
              <a:ln>
                <a:noFill/>
              </a:ln>
              <a:solidFill>
                <a:srgbClr val="374151"/>
              </a:solidFill>
              <a:effectLst/>
              <a:latin typeface="Söhne"/>
            </a:endParaRPr>
          </a:p>
          <a:p>
            <a:pPr>
              <a:buFont typeface="Arial" panose="020B0604020202020204" pitchFamily="34" charset="0"/>
              <a:buChar char="•"/>
            </a:pPr>
            <a:r>
              <a:rPr kumimoji="0" lang="el-GR" altLang="el-GR" sz="1800" b="1" i="0" u="none" strike="noStrike" cap="none" normalizeH="0" baseline="0" dirty="0" err="1">
                <a:ln>
                  <a:noFill/>
                </a:ln>
                <a:solidFill>
                  <a:srgbClr val="374151"/>
                </a:solidFill>
                <a:effectLst/>
                <a:latin typeface="Söhne"/>
              </a:rPr>
              <a:t>max_depth</a:t>
            </a:r>
            <a:r>
              <a:rPr kumimoji="0" lang="el-GR" altLang="el-GR" sz="1800" b="1" i="0" u="none" strike="noStrike" cap="none" normalizeH="0" baseline="0" dirty="0">
                <a:ln>
                  <a:noFill/>
                </a:ln>
                <a:solidFill>
                  <a:srgbClr val="374151"/>
                </a:solidFill>
                <a:effectLst/>
                <a:latin typeface="Söhne"/>
              </a:rPr>
              <a:t>:</a:t>
            </a:r>
            <a:r>
              <a:rPr kumimoji="0" lang="en-US" altLang="el-GR" sz="1800" b="1"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It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controls</a:t>
            </a:r>
            <a:r>
              <a:rPr kumimoji="0" lang="el-GR" altLang="el-GR" sz="1800" b="0" i="0" u="none" strike="noStrike" cap="none" normalizeH="0" baseline="0" dirty="0">
                <a:ln>
                  <a:noFill/>
                </a:ln>
                <a:solidFill>
                  <a:srgbClr val="374151"/>
                </a:solidFill>
                <a:effectLst/>
                <a:latin typeface="Söhne"/>
              </a:rPr>
              <a:t> the </a:t>
            </a:r>
            <a:r>
              <a:rPr kumimoji="0" lang="el-GR" altLang="el-GR" sz="1800" b="0" i="0" u="none" strike="noStrike" cap="none" normalizeH="0" baseline="0" dirty="0" err="1">
                <a:ln>
                  <a:noFill/>
                </a:ln>
                <a:solidFill>
                  <a:srgbClr val="374151"/>
                </a:solidFill>
                <a:effectLst/>
                <a:latin typeface="Söhne"/>
              </a:rPr>
              <a:t>maximum</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depth</a:t>
            </a:r>
            <a:r>
              <a:rPr kumimoji="0" lang="el-GR" altLang="el-GR" sz="1800" b="0" i="0" u="none" strike="noStrike" cap="none" normalizeH="0" baseline="0" dirty="0">
                <a:ln>
                  <a:noFill/>
                </a:ln>
                <a:solidFill>
                  <a:srgbClr val="374151"/>
                </a:solidFill>
                <a:effectLst/>
                <a:latin typeface="Söhne"/>
              </a:rPr>
              <a:t> of </a:t>
            </a:r>
            <a:r>
              <a:rPr kumimoji="0" lang="el-GR" altLang="el-GR" sz="1800" b="0" i="0" u="none" strike="noStrike" cap="none" normalizeH="0" baseline="0" dirty="0" err="1">
                <a:ln>
                  <a:noFill/>
                </a:ln>
                <a:solidFill>
                  <a:srgbClr val="374151"/>
                </a:solidFill>
                <a:effectLst/>
                <a:latin typeface="Söhne"/>
              </a:rPr>
              <a:t>each</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tree</a:t>
            </a:r>
            <a:r>
              <a:rPr kumimoji="0" lang="el-GR" altLang="el-GR" sz="1800" b="0" i="0" u="none" strike="noStrike" cap="none" normalizeH="0" baseline="0" dirty="0">
                <a:ln>
                  <a:noFill/>
                </a:ln>
                <a:solidFill>
                  <a:srgbClr val="374151"/>
                </a:solidFill>
                <a:effectLst/>
                <a:latin typeface="Söhne"/>
              </a:rPr>
              <a:t> in the </a:t>
            </a:r>
            <a:r>
              <a:rPr kumimoji="0" lang="el-GR" altLang="el-GR" sz="1800" b="0" i="0" u="none" strike="noStrike" cap="none" normalizeH="0" baseline="0" dirty="0" err="1">
                <a:ln>
                  <a:noFill/>
                </a:ln>
                <a:solidFill>
                  <a:srgbClr val="374151"/>
                </a:solidFill>
                <a:effectLst/>
                <a:latin typeface="Söhne"/>
              </a:rPr>
              <a:t>ensemble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Deeper</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trees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can</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capture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more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complex</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patterns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but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may</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lead</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to</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overfitting</a:t>
            </a:r>
            <a:r>
              <a:rPr kumimoji="0" lang="el-GR" altLang="el-GR" sz="1800" b="0" i="0" u="none" strike="noStrike" cap="none" normalizeH="0" baseline="0" dirty="0">
                <a:ln>
                  <a:noFill/>
                </a:ln>
                <a:solidFill>
                  <a:srgbClr val="374151"/>
                </a:solidFill>
                <a:effectLst/>
                <a:latin typeface="Söhne"/>
              </a:rPr>
              <a:t>.</a:t>
            </a:r>
            <a:endParaRPr kumimoji="0" lang="en-US" altLang="el-GR" sz="1800" b="0" i="0" u="none" strike="noStrike" cap="none" normalizeH="0" baseline="0" dirty="0">
              <a:ln>
                <a:noFill/>
              </a:ln>
              <a:solidFill>
                <a:srgbClr val="374151"/>
              </a:solidFill>
              <a:effectLst/>
              <a:latin typeface="Söhne"/>
            </a:endParaRPr>
          </a:p>
          <a:p>
            <a:pPr>
              <a:buFont typeface="Arial" panose="020B0604020202020204" pitchFamily="34" charset="0"/>
              <a:buChar char="•"/>
            </a:pPr>
            <a:r>
              <a:rPr kumimoji="0" lang="el-GR" altLang="el-GR" sz="1800" b="1" i="0" u="none" strike="noStrike" cap="none" normalizeH="0" baseline="0" dirty="0" err="1">
                <a:ln>
                  <a:noFill/>
                </a:ln>
                <a:solidFill>
                  <a:srgbClr val="374151"/>
                </a:solidFill>
                <a:effectLst/>
                <a:latin typeface="Söhne"/>
              </a:rPr>
              <a:t>subsample</a:t>
            </a:r>
            <a:r>
              <a:rPr kumimoji="0" lang="el-GR" altLang="el-GR" sz="1800" b="1" i="0" u="none" strike="noStrike" cap="none" normalizeH="0" baseline="0" dirty="0">
                <a:ln>
                  <a:noFill/>
                </a:ln>
                <a:solidFill>
                  <a:srgbClr val="374151"/>
                </a:solidFill>
                <a:effectLst/>
                <a:latin typeface="Söhne"/>
              </a:rPr>
              <a:t>:</a:t>
            </a:r>
            <a:r>
              <a:rPr kumimoji="0" lang="en-US" altLang="el-GR" sz="1800" b="1"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It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determines</a:t>
            </a:r>
            <a:r>
              <a:rPr kumimoji="0" lang="el-GR" altLang="el-GR" sz="1800" b="0" i="0" u="none" strike="noStrike" cap="none" normalizeH="0" baseline="0" dirty="0">
                <a:ln>
                  <a:noFill/>
                </a:ln>
                <a:solidFill>
                  <a:srgbClr val="374151"/>
                </a:solidFill>
                <a:effectLst/>
                <a:latin typeface="Söhne"/>
              </a:rPr>
              <a:t> the </a:t>
            </a:r>
            <a:r>
              <a:rPr kumimoji="0" lang="el-GR" altLang="el-GR" sz="1800" b="0" i="0" u="none" strike="noStrike" cap="none" normalizeH="0" baseline="0" dirty="0" err="1">
                <a:ln>
                  <a:noFill/>
                </a:ln>
                <a:solidFill>
                  <a:srgbClr val="374151"/>
                </a:solidFill>
                <a:effectLst/>
                <a:latin typeface="Söhne"/>
              </a:rPr>
              <a:t>fraction</a:t>
            </a:r>
            <a:r>
              <a:rPr kumimoji="0" lang="el-GR" altLang="el-GR" sz="1800" b="0" i="0" u="none" strike="noStrike" cap="none" normalizeH="0" baseline="0" dirty="0">
                <a:ln>
                  <a:noFill/>
                </a:ln>
                <a:solidFill>
                  <a:srgbClr val="374151"/>
                </a:solidFill>
                <a:effectLst/>
                <a:latin typeface="Söhne"/>
              </a:rPr>
              <a:t> of </a:t>
            </a:r>
            <a:r>
              <a:rPr kumimoji="0" lang="el-GR" altLang="el-GR" sz="1800" b="0" i="0" u="none" strike="noStrike" cap="none" normalizeH="0" baseline="0" dirty="0" err="1">
                <a:ln>
                  <a:noFill/>
                </a:ln>
                <a:solidFill>
                  <a:srgbClr val="374151"/>
                </a:solidFill>
                <a:effectLst/>
                <a:latin typeface="Söhne"/>
              </a:rPr>
              <a:t>training</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data</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to</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used</a:t>
            </a:r>
            <a:r>
              <a:rPr kumimoji="0" lang="el-GR" altLang="el-GR" sz="1800" b="0" i="0" u="none" strike="noStrike" cap="none" normalizeH="0" baseline="0" dirty="0">
                <a:ln>
                  <a:noFill/>
                </a:ln>
                <a:solidFill>
                  <a:srgbClr val="374151"/>
                </a:solidFill>
                <a:effectLst/>
                <a:latin typeface="Söhne"/>
              </a:rPr>
              <a:t> in </a:t>
            </a:r>
            <a:r>
              <a:rPr kumimoji="0" lang="el-GR" altLang="el-GR" sz="1800" b="0" i="0" u="none" strike="noStrike" cap="none" normalizeH="0" baseline="0" dirty="0" err="1">
                <a:ln>
                  <a:noFill/>
                </a:ln>
                <a:solidFill>
                  <a:srgbClr val="374151"/>
                </a:solidFill>
                <a:effectLst/>
                <a:latin typeface="Söhne"/>
              </a:rPr>
              <a:t>each</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boosting</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round</a:t>
            </a:r>
            <a:r>
              <a:rPr kumimoji="0" lang="el-GR" altLang="el-GR" sz="1800" b="0" i="0" u="none" strike="noStrike" cap="none" normalizeH="0" baseline="0" dirty="0">
                <a:ln>
                  <a:noFill/>
                </a:ln>
                <a:solidFill>
                  <a:srgbClr val="374151"/>
                </a:solidFill>
                <a:effectLst/>
                <a:latin typeface="Söhne"/>
              </a:rPr>
              <a:t>. A </a:t>
            </a:r>
            <a:r>
              <a:rPr kumimoji="0" lang="el-GR" altLang="el-GR" sz="1800" b="0" i="0" u="none" strike="noStrike" cap="none" normalizeH="0" baseline="0" dirty="0" err="1">
                <a:ln>
                  <a:noFill/>
                </a:ln>
                <a:solidFill>
                  <a:srgbClr val="374151"/>
                </a:solidFill>
                <a:effectLst/>
                <a:latin typeface="Söhne"/>
              </a:rPr>
              <a:t>value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less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than</a:t>
            </a:r>
            <a:r>
              <a:rPr kumimoji="0" lang="el-GR" altLang="el-GR" sz="1800" b="0" i="0" u="none" strike="noStrike" cap="none" normalizeH="0" baseline="0" dirty="0">
                <a:ln>
                  <a:noFill/>
                </a:ln>
                <a:solidFill>
                  <a:srgbClr val="374151"/>
                </a:solidFill>
                <a:effectLst/>
                <a:latin typeface="Söhne"/>
              </a:rPr>
              <a:t> 1.0 </a:t>
            </a:r>
            <a:r>
              <a:rPr kumimoji="0" lang="el-GR" altLang="el-GR" sz="1800" b="0" i="0" u="none" strike="noStrike" cap="none" normalizeH="0" baseline="0" dirty="0" err="1">
                <a:ln>
                  <a:noFill/>
                </a:ln>
                <a:solidFill>
                  <a:srgbClr val="374151"/>
                </a:solidFill>
                <a:effectLst/>
                <a:latin typeface="Söhne"/>
              </a:rPr>
              <a:t>introduces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randomness</a:t>
            </a:r>
            <a:r>
              <a:rPr kumimoji="0" lang="el-GR" altLang="el-GR" sz="1800" b="0" i="0" u="none" strike="noStrike" cap="none" normalizeH="0" baseline="0" dirty="0">
                <a:ln>
                  <a:noFill/>
                </a:ln>
                <a:solidFill>
                  <a:srgbClr val="374151"/>
                </a:solidFill>
                <a:effectLst/>
                <a:latin typeface="Söhne"/>
              </a:rPr>
              <a:t> and </a:t>
            </a:r>
            <a:r>
              <a:rPr kumimoji="0" lang="el-GR" altLang="el-GR" sz="1800" b="0" i="0" u="none" strike="noStrike" cap="none" normalizeH="0" baseline="0" dirty="0" err="1">
                <a:ln>
                  <a:noFill/>
                </a:ln>
                <a:solidFill>
                  <a:srgbClr val="374151"/>
                </a:solidFill>
                <a:effectLst/>
                <a:latin typeface="Söhne"/>
              </a:rPr>
              <a:t>helps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prevent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overfitting</a:t>
            </a:r>
            <a:r>
              <a:rPr kumimoji="0" lang="el-GR" altLang="el-GR" sz="1800" b="0" i="0" u="none" strike="noStrike" cap="none" normalizeH="0" baseline="0" dirty="0">
                <a:ln>
                  <a:noFill/>
                </a:ln>
                <a:solidFill>
                  <a:srgbClr val="374151"/>
                </a:solidFill>
                <a:effectLst/>
                <a:latin typeface="Söhne"/>
              </a:rPr>
              <a:t>.</a:t>
            </a:r>
            <a:endParaRPr kumimoji="0" lang="en-US" altLang="el-GR" sz="1800" b="0" i="0" u="none" strike="noStrike" cap="none" normalizeH="0" baseline="0" dirty="0">
              <a:ln>
                <a:noFill/>
              </a:ln>
              <a:solidFill>
                <a:srgbClr val="374151"/>
              </a:solidFill>
              <a:effectLst/>
              <a:latin typeface="Söhne"/>
            </a:endParaRPr>
          </a:p>
          <a:p>
            <a:pPr>
              <a:buFont typeface="Arial" panose="020B0604020202020204" pitchFamily="34" charset="0"/>
              <a:buChar char="•"/>
            </a:pPr>
            <a:r>
              <a:rPr kumimoji="0" lang="el-GR" altLang="el-GR" sz="1800" b="1" i="0" u="none" strike="noStrike" cap="none" normalizeH="0" baseline="0" dirty="0" err="1">
                <a:ln>
                  <a:noFill/>
                </a:ln>
                <a:solidFill>
                  <a:srgbClr val="374151"/>
                </a:solidFill>
                <a:effectLst/>
                <a:latin typeface="Söhne"/>
              </a:rPr>
              <a:t>colsample_bytree</a:t>
            </a:r>
            <a:r>
              <a:rPr kumimoji="0" lang="el-GR" altLang="el-GR" sz="1800" b="1" i="0" u="none" strike="noStrike" cap="none" normalizeH="0" baseline="0" dirty="0">
                <a:ln>
                  <a:noFill/>
                </a:ln>
                <a:solidFill>
                  <a:srgbClr val="374151"/>
                </a:solidFill>
                <a:effectLst/>
                <a:latin typeface="Söhne"/>
              </a:rPr>
              <a:t>:</a:t>
            </a:r>
            <a:r>
              <a:rPr kumimoji="0" lang="en-US" altLang="el-GR" sz="1800" b="1" i="0" u="none" strike="noStrike" cap="none" normalizeH="0" baseline="0" dirty="0">
                <a:ln>
                  <a:noFill/>
                </a:ln>
                <a:solidFill>
                  <a:srgbClr val="374151"/>
                </a:solidFill>
                <a:effectLst/>
                <a:latin typeface="Söhne"/>
              </a:rPr>
              <a:t> </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It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controls</a:t>
            </a:r>
            <a:r>
              <a:rPr kumimoji="0" lang="el-GR" altLang="el-GR" sz="1800" b="0" i="0" u="none" strike="noStrike" cap="none" normalizeH="0" baseline="0" dirty="0">
                <a:ln>
                  <a:noFill/>
                </a:ln>
                <a:solidFill>
                  <a:srgbClr val="374151"/>
                </a:solidFill>
                <a:effectLst/>
                <a:latin typeface="Söhne"/>
              </a:rPr>
              <a:t> the </a:t>
            </a:r>
            <a:r>
              <a:rPr kumimoji="0" lang="el-GR" altLang="el-GR" sz="1800" b="0" i="0" u="none" strike="noStrike" cap="none" normalizeH="0" baseline="0" dirty="0" err="1">
                <a:ln>
                  <a:noFill/>
                </a:ln>
                <a:solidFill>
                  <a:srgbClr val="374151"/>
                </a:solidFill>
                <a:effectLst/>
                <a:latin typeface="Söhne"/>
              </a:rPr>
              <a:t>fraction</a:t>
            </a:r>
            <a:r>
              <a:rPr kumimoji="0" lang="el-GR" altLang="el-GR" sz="1800" b="0" i="0" u="none" strike="noStrike" cap="none" normalizeH="0" baseline="0" dirty="0">
                <a:ln>
                  <a:noFill/>
                </a:ln>
                <a:solidFill>
                  <a:srgbClr val="374151"/>
                </a:solidFill>
                <a:effectLst/>
                <a:latin typeface="Söhne"/>
              </a:rPr>
              <a:t> of </a:t>
            </a:r>
            <a:r>
              <a:rPr kumimoji="0" lang="el-GR" altLang="el-GR" sz="1800" b="0" i="0" u="none" strike="noStrike" cap="none" normalizeH="0" baseline="0" dirty="0" err="1">
                <a:ln>
                  <a:noFill/>
                </a:ln>
                <a:solidFill>
                  <a:srgbClr val="374151"/>
                </a:solidFill>
                <a:effectLst/>
                <a:latin typeface="Söhne"/>
              </a:rPr>
              <a:t>features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columns</a:t>
            </a:r>
            <a:r>
              <a:rPr kumimoji="0" lang="el-GR" altLang="el-GR" sz="1800" b="0" i="0" u="none" strike="noStrike" cap="none" normalizeH="0" baseline="0" dirty="0">
                <a:ln>
                  <a:noFill/>
                </a:ln>
                <a:solidFill>
                  <a:srgbClr val="374151"/>
                </a:solidFill>
                <a:effectLst/>
                <a:latin typeface="Söhne"/>
              </a:rPr>
              <a:t>)</a:t>
            </a:r>
            <a:r>
              <a:rPr lang="en-US" altLang="el-GR" dirty="0">
                <a:solidFill>
                  <a:srgbClr val="374151"/>
                </a:solidFill>
                <a:latin typeface="Söhne"/>
              </a:rPr>
              <a:t>   </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to</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used</a:t>
            </a:r>
            <a:r>
              <a:rPr kumimoji="0" lang="el-GR" altLang="el-GR" sz="1800" b="0" i="0" u="none" strike="noStrike" cap="none" normalizeH="0" baseline="0" dirty="0">
                <a:ln>
                  <a:noFill/>
                </a:ln>
                <a:solidFill>
                  <a:srgbClr val="374151"/>
                </a:solidFill>
                <a:effectLst/>
                <a:latin typeface="Söhne"/>
              </a:rPr>
              <a:t> in </a:t>
            </a:r>
            <a:r>
              <a:rPr kumimoji="0" lang="el-GR" altLang="el-GR" sz="1800" b="0" i="0" u="none" strike="noStrike" cap="none" normalizeH="0" baseline="0" dirty="0" err="1">
                <a:ln>
                  <a:noFill/>
                </a:ln>
                <a:solidFill>
                  <a:srgbClr val="374151"/>
                </a:solidFill>
                <a:effectLst/>
                <a:latin typeface="Söhne"/>
              </a:rPr>
              <a:t>each</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boosting</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round</a:t>
            </a:r>
            <a:r>
              <a:rPr kumimoji="0" lang="el-GR" altLang="el-GR" sz="1800" b="0" i="0" u="none" strike="noStrike" cap="none" normalizeH="0" baseline="0" dirty="0">
                <a:ln>
                  <a:noFill/>
                </a:ln>
                <a:solidFill>
                  <a:srgbClr val="374151"/>
                </a:solidFill>
                <a:effectLst/>
                <a:latin typeface="Söhne"/>
              </a:rPr>
              <a:t>. </a:t>
            </a:r>
            <a:r>
              <a:rPr kumimoji="0" lang="en-US" altLang="el-GR" sz="1800" b="0" i="0" u="none" strike="noStrike" cap="none" normalizeH="0" baseline="0" dirty="0">
                <a:ln>
                  <a:noFill/>
                </a:ln>
                <a:solidFill>
                  <a:srgbClr val="374151"/>
                </a:solidFill>
                <a:effectLst/>
                <a:latin typeface="Söhne"/>
              </a:rPr>
              <a:t>I</a:t>
            </a:r>
            <a:r>
              <a:rPr kumimoji="0" lang="el-GR" altLang="el-GR" sz="1800" b="0" i="0" u="none" strike="noStrike" cap="none" normalizeH="0" baseline="0" dirty="0">
                <a:ln>
                  <a:noFill/>
                </a:ln>
                <a:solidFill>
                  <a:srgbClr val="374151"/>
                </a:solidFill>
                <a:effectLst/>
                <a:latin typeface="Söhne"/>
              </a:rPr>
              <a:t>t </a:t>
            </a:r>
            <a:r>
              <a:rPr kumimoji="0" lang="el-GR" altLang="el-GR" sz="1800" b="0" i="0" u="none" strike="noStrike" cap="none" normalizeH="0" baseline="0" dirty="0" err="1">
                <a:ln>
                  <a:noFill/>
                </a:ln>
                <a:solidFill>
                  <a:srgbClr val="374151"/>
                </a:solidFill>
                <a:effectLst/>
                <a:latin typeface="Söhne"/>
              </a:rPr>
              <a:t>introduces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randomness</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to</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prevent</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overfitting</a:t>
            </a:r>
            <a:r>
              <a:rPr kumimoji="0" lang="el-GR" altLang="el-GR" sz="1800" b="0" i="0" u="none" strike="noStrike" cap="none" normalizeH="0" baseline="0" dirty="0">
                <a:ln>
                  <a:noFill/>
                </a:ln>
                <a:solidFill>
                  <a:srgbClr val="374151"/>
                </a:solidFill>
                <a:effectLst/>
                <a:latin typeface="Söhne"/>
              </a:rPr>
              <a:t> and </a:t>
            </a:r>
            <a:r>
              <a:rPr kumimoji="0" lang="el-GR" altLang="el-GR" sz="1800" b="0" i="0" u="none" strike="noStrike" cap="none" normalizeH="0" baseline="0" dirty="0" err="1">
                <a:ln>
                  <a:noFill/>
                </a:ln>
                <a:solidFill>
                  <a:srgbClr val="374151"/>
                </a:solidFill>
                <a:effectLst/>
                <a:latin typeface="Söhne"/>
              </a:rPr>
              <a:t>improve</a:t>
            </a:r>
            <a:r>
              <a:rPr kumimoji="0" lang="el-GR" altLang="el-GR" sz="1800" b="0" i="0" u="none" strike="noStrike" cap="none" normalizeH="0" baseline="0" dirty="0">
                <a:ln>
                  <a:noFill/>
                </a:ln>
                <a:solidFill>
                  <a:srgbClr val="374151"/>
                </a:solidFill>
                <a:effectLst/>
                <a:latin typeface="Söhne"/>
              </a:rPr>
              <a:t> </a:t>
            </a:r>
            <a:r>
              <a:rPr kumimoji="0" lang="el-GR" altLang="el-GR" sz="1800" b="0" i="0" u="none" strike="noStrike" cap="none" normalizeH="0" baseline="0" dirty="0" err="1">
                <a:ln>
                  <a:noFill/>
                </a:ln>
                <a:solidFill>
                  <a:srgbClr val="374151"/>
                </a:solidFill>
                <a:effectLst/>
                <a:latin typeface="Söhne"/>
              </a:rPr>
              <a:t>generalization</a:t>
            </a:r>
            <a:r>
              <a:rPr kumimoji="0" lang="el-GR" altLang="el-GR" sz="1800" b="0" i="0" u="none" strike="noStrike" cap="none" normalizeH="0" baseline="0" dirty="0">
                <a:ln>
                  <a:noFill/>
                </a:ln>
                <a:solidFill>
                  <a:srgbClr val="374151"/>
                </a:solidFill>
                <a:effectLst/>
                <a:latin typeface="Söhne"/>
              </a:rPr>
              <a:t>.</a:t>
            </a:r>
          </a:p>
        </p:txBody>
      </p:sp>
      <p:pic>
        <p:nvPicPr>
          <p:cNvPr id="5" name="Θέση περιεχομένου 5">
            <a:extLst>
              <a:ext uri="{FF2B5EF4-FFF2-40B4-BE49-F238E27FC236}">
                <a16:creationId xmlns:a16="http://schemas.microsoft.com/office/drawing/2014/main" id="{8CFA9A6F-2E36-AD1F-3457-31C9DE0D1B04}"/>
              </a:ext>
            </a:extLst>
          </p:cNvPr>
          <p:cNvPicPr>
            <a:picLocks noGrp="1" noChangeAspect="1"/>
          </p:cNvPicPr>
          <p:nvPr>
            <p:ph sz="half" idx="2"/>
          </p:nvPr>
        </p:nvPicPr>
        <p:blipFill>
          <a:blip r:embed="rId2"/>
          <a:stretch>
            <a:fillRect/>
          </a:stretch>
        </p:blipFill>
        <p:spPr>
          <a:xfrm>
            <a:off x="7167924" y="2455538"/>
            <a:ext cx="4047628" cy="1687041"/>
          </a:xfrm>
        </p:spPr>
      </p:pic>
      <p:graphicFrame>
        <p:nvGraphicFramePr>
          <p:cNvPr id="6" name="Θέση περιεχομένου 13">
            <a:extLst>
              <a:ext uri="{FF2B5EF4-FFF2-40B4-BE49-F238E27FC236}">
                <a16:creationId xmlns:a16="http://schemas.microsoft.com/office/drawing/2014/main" id="{DADB8210-B663-E466-69A4-AF1B58A1817A}"/>
              </a:ext>
            </a:extLst>
          </p:cNvPr>
          <p:cNvGraphicFramePr>
            <a:graphicFrameLocks/>
          </p:cNvGraphicFramePr>
          <p:nvPr>
            <p:extLst>
              <p:ext uri="{D42A27DB-BD31-4B8C-83A1-F6EECF244321}">
                <p14:modId xmlns:p14="http://schemas.microsoft.com/office/powerpoint/2010/main" val="674025282"/>
              </p:ext>
            </p:extLst>
          </p:nvPr>
        </p:nvGraphicFramePr>
        <p:xfrm>
          <a:off x="6096000" y="4880127"/>
          <a:ext cx="5797117" cy="1484669"/>
        </p:xfrm>
        <a:graphic>
          <a:graphicData uri="http://schemas.openxmlformats.org/drawingml/2006/table">
            <a:tbl>
              <a:tblPr firstRow="1" bandRow="1">
                <a:tableStyleId>{5C22544A-7EE6-4342-B048-85BDC9FD1C3A}</a:tableStyleId>
              </a:tblPr>
              <a:tblGrid>
                <a:gridCol w="905521">
                  <a:extLst>
                    <a:ext uri="{9D8B030D-6E8A-4147-A177-3AD203B41FA5}">
                      <a16:colId xmlns:a16="http://schemas.microsoft.com/office/drawing/2014/main" val="2969818356"/>
                    </a:ext>
                  </a:extLst>
                </a:gridCol>
                <a:gridCol w="905522">
                  <a:extLst>
                    <a:ext uri="{9D8B030D-6E8A-4147-A177-3AD203B41FA5}">
                      <a16:colId xmlns:a16="http://schemas.microsoft.com/office/drawing/2014/main" val="3498500033"/>
                    </a:ext>
                  </a:extLst>
                </a:gridCol>
                <a:gridCol w="838233">
                  <a:extLst>
                    <a:ext uri="{9D8B030D-6E8A-4147-A177-3AD203B41FA5}">
                      <a16:colId xmlns:a16="http://schemas.microsoft.com/office/drawing/2014/main" val="737025621"/>
                    </a:ext>
                  </a:extLst>
                </a:gridCol>
                <a:gridCol w="797360">
                  <a:extLst>
                    <a:ext uri="{9D8B030D-6E8A-4147-A177-3AD203B41FA5}">
                      <a16:colId xmlns:a16="http://schemas.microsoft.com/office/drawing/2014/main" val="631133215"/>
                    </a:ext>
                  </a:extLst>
                </a:gridCol>
                <a:gridCol w="1196384">
                  <a:extLst>
                    <a:ext uri="{9D8B030D-6E8A-4147-A177-3AD203B41FA5}">
                      <a16:colId xmlns:a16="http://schemas.microsoft.com/office/drawing/2014/main" val="631985236"/>
                    </a:ext>
                  </a:extLst>
                </a:gridCol>
                <a:gridCol w="1154097">
                  <a:extLst>
                    <a:ext uri="{9D8B030D-6E8A-4147-A177-3AD203B41FA5}">
                      <a16:colId xmlns:a16="http://schemas.microsoft.com/office/drawing/2014/main" val="3862843844"/>
                    </a:ext>
                  </a:extLst>
                </a:gridCol>
              </a:tblGrid>
              <a:tr h="387389">
                <a:tc>
                  <a:txBody>
                    <a:bodyPr/>
                    <a:lstStyle/>
                    <a:p>
                      <a:pPr algn="ctr"/>
                      <a:r>
                        <a:rPr lang="en-US" sz="1000" b="0" dirty="0" err="1">
                          <a:latin typeface="+mj-lt"/>
                        </a:rPr>
                        <a:t>n_estimators</a:t>
                      </a:r>
                      <a:endParaRPr lang="el-GR" sz="1000" b="0" dirty="0">
                        <a:latin typeface="+mj-lt"/>
                      </a:endParaRPr>
                    </a:p>
                  </a:txBody>
                  <a:tcPr/>
                </a:tc>
                <a:tc>
                  <a:txBody>
                    <a:bodyPr/>
                    <a:lstStyle/>
                    <a:p>
                      <a:pPr algn="ctr"/>
                      <a:r>
                        <a:rPr lang="en-US" sz="1000" b="0" dirty="0" err="1">
                          <a:latin typeface="+mj-lt"/>
                        </a:rPr>
                        <a:t>learning_rate</a:t>
                      </a:r>
                      <a:endParaRPr lang="el-GR" sz="1000" b="0" dirty="0">
                        <a:latin typeface="+mj-lt"/>
                      </a:endParaRPr>
                    </a:p>
                  </a:txBody>
                  <a:tcPr/>
                </a:tc>
                <a:tc>
                  <a:txBody>
                    <a:bodyPr/>
                    <a:lstStyle/>
                    <a:p>
                      <a:pPr algn="ctr"/>
                      <a:r>
                        <a:rPr lang="en-US" sz="1000" b="0" dirty="0" err="1">
                          <a:latin typeface="+mj-lt"/>
                        </a:rPr>
                        <a:t>max_depth</a:t>
                      </a:r>
                      <a:endParaRPr lang="el-GR" sz="1000" b="0" dirty="0">
                        <a:latin typeface="+mj-lt"/>
                      </a:endParaRPr>
                    </a:p>
                  </a:txBody>
                  <a:tcPr/>
                </a:tc>
                <a:tc>
                  <a:txBody>
                    <a:bodyPr/>
                    <a:lstStyle/>
                    <a:p>
                      <a:pPr algn="ctr"/>
                      <a:r>
                        <a:rPr lang="en-US" sz="1000" b="0" dirty="0">
                          <a:latin typeface="+mj-lt"/>
                        </a:rPr>
                        <a:t>subsample</a:t>
                      </a:r>
                      <a:endParaRPr lang="el-GR" sz="1000" b="0" dirty="0">
                        <a:latin typeface="+mj-lt"/>
                      </a:endParaRPr>
                    </a:p>
                  </a:txBody>
                  <a:tcPr/>
                </a:tc>
                <a:tc>
                  <a:txBody>
                    <a:bodyPr/>
                    <a:lstStyle/>
                    <a:p>
                      <a:pPr algn="ctr"/>
                      <a:r>
                        <a:rPr lang="en-US" sz="1000" b="0" dirty="0" err="1">
                          <a:latin typeface="+mj-lt"/>
                        </a:rPr>
                        <a:t>colsample_bytree</a:t>
                      </a:r>
                      <a:endParaRPr lang="el-GR" sz="1000" b="0" dirty="0">
                        <a:latin typeface="+mj-lt"/>
                      </a:endParaRPr>
                    </a:p>
                  </a:txBody>
                  <a:tcPr/>
                </a:tc>
                <a:tc>
                  <a:txBody>
                    <a:bodyPr/>
                    <a:lstStyle/>
                    <a:p>
                      <a:pPr algn="ctr"/>
                      <a:r>
                        <a:rPr lang="en-US" sz="1000" b="0" dirty="0" err="1">
                          <a:latin typeface="+mj-lt"/>
                        </a:rPr>
                        <a:t>mean_test_score</a:t>
                      </a:r>
                      <a:endParaRPr lang="el-GR" sz="1000" b="0" dirty="0">
                        <a:latin typeface="+mj-lt"/>
                      </a:endParaRPr>
                    </a:p>
                  </a:txBody>
                  <a:tcPr/>
                </a:tc>
                <a:extLst>
                  <a:ext uri="{0D108BD9-81ED-4DB2-BD59-A6C34878D82A}">
                    <a16:rowId xmlns:a16="http://schemas.microsoft.com/office/drawing/2014/main" val="478638100"/>
                  </a:ext>
                </a:extLst>
              </a:tr>
              <a:tr h="238393">
                <a:tc>
                  <a:txBody>
                    <a:bodyPr/>
                    <a:lstStyle/>
                    <a:p>
                      <a:pPr algn="ctr"/>
                      <a:r>
                        <a:rPr lang="en-US" sz="1200" dirty="0"/>
                        <a:t>200</a:t>
                      </a:r>
                      <a:endParaRPr lang="el-GR" sz="1200" dirty="0"/>
                    </a:p>
                  </a:txBody>
                  <a:tcPr/>
                </a:tc>
                <a:tc>
                  <a:txBody>
                    <a:bodyPr/>
                    <a:lstStyle/>
                    <a:p>
                      <a:pPr algn="ctr"/>
                      <a:r>
                        <a:rPr lang="en-US" sz="1200" dirty="0"/>
                        <a:t>0.2</a:t>
                      </a:r>
                      <a:endParaRPr lang="el-GR" sz="1200" dirty="0"/>
                    </a:p>
                  </a:txBody>
                  <a:tcPr/>
                </a:tc>
                <a:tc>
                  <a:txBody>
                    <a:bodyPr/>
                    <a:lstStyle/>
                    <a:p>
                      <a:pPr algn="ctr"/>
                      <a:r>
                        <a:rPr lang="en-US" sz="1200" dirty="0"/>
                        <a:t>3</a:t>
                      </a:r>
                      <a:endParaRPr lang="el-GR" sz="1200" dirty="0"/>
                    </a:p>
                  </a:txBody>
                  <a:tcPr/>
                </a:tc>
                <a:tc>
                  <a:txBody>
                    <a:bodyPr/>
                    <a:lstStyle/>
                    <a:p>
                      <a:pPr algn="ctr"/>
                      <a:r>
                        <a:rPr lang="en-US" sz="1200" dirty="0"/>
                        <a:t>0.8</a:t>
                      </a:r>
                      <a:endParaRPr lang="el-GR" sz="1200" dirty="0"/>
                    </a:p>
                  </a:txBody>
                  <a:tcPr/>
                </a:tc>
                <a:tc>
                  <a:txBody>
                    <a:bodyPr/>
                    <a:lstStyle/>
                    <a:p>
                      <a:pPr algn="ctr"/>
                      <a:r>
                        <a:rPr lang="en-US" sz="1200" b="0" i="0" kern="1200" dirty="0">
                          <a:solidFill>
                            <a:schemeClr val="dk1"/>
                          </a:solidFill>
                          <a:effectLst/>
                          <a:latin typeface="+mn-lt"/>
                          <a:ea typeface="+mn-ea"/>
                          <a:cs typeface="+mn-cs"/>
                        </a:rPr>
                        <a:t>0.9</a:t>
                      </a:r>
                      <a:endParaRPr lang="el-GR" sz="1200" dirty="0"/>
                    </a:p>
                  </a:txBody>
                  <a:tcPr/>
                </a:tc>
                <a:tc>
                  <a:txBody>
                    <a:bodyPr/>
                    <a:lstStyle/>
                    <a:p>
                      <a:pPr algn="ctr"/>
                      <a:r>
                        <a:rPr lang="en-US" sz="1200" dirty="0"/>
                        <a:t>0.79028</a:t>
                      </a:r>
                      <a:endParaRPr lang="el-GR" sz="1200" dirty="0"/>
                    </a:p>
                  </a:txBody>
                  <a:tcPr/>
                </a:tc>
                <a:extLst>
                  <a:ext uri="{0D108BD9-81ED-4DB2-BD59-A6C34878D82A}">
                    <a16:rowId xmlns:a16="http://schemas.microsoft.com/office/drawing/2014/main" val="4124154648"/>
                  </a:ext>
                </a:extLst>
              </a:tr>
              <a:tr h="238393">
                <a:tc>
                  <a:txBody>
                    <a:bodyPr/>
                    <a:lstStyle/>
                    <a:p>
                      <a:pPr algn="ctr"/>
                      <a:r>
                        <a:rPr lang="en-US" sz="1200" dirty="0"/>
                        <a:t>200</a:t>
                      </a:r>
                      <a:endParaRPr lang="el-GR" sz="1200" dirty="0"/>
                    </a:p>
                  </a:txBody>
                  <a:tcPr/>
                </a:tc>
                <a:tc>
                  <a:txBody>
                    <a:bodyPr/>
                    <a:lstStyle/>
                    <a:p>
                      <a:pPr algn="ctr"/>
                      <a:r>
                        <a:rPr lang="en-US" sz="1200" dirty="0"/>
                        <a:t>0.2</a:t>
                      </a:r>
                      <a:endParaRPr lang="el-GR" sz="1200" dirty="0"/>
                    </a:p>
                  </a:txBody>
                  <a:tcPr/>
                </a:tc>
                <a:tc>
                  <a:txBody>
                    <a:bodyPr/>
                    <a:lstStyle/>
                    <a:p>
                      <a:pPr algn="ctr"/>
                      <a:r>
                        <a:rPr lang="en-US" sz="1200" dirty="0"/>
                        <a:t>3</a:t>
                      </a:r>
                      <a:endParaRPr lang="el-GR" sz="1200" dirty="0"/>
                    </a:p>
                  </a:txBody>
                  <a:tcPr/>
                </a:tc>
                <a:tc>
                  <a:txBody>
                    <a:bodyPr/>
                    <a:lstStyle/>
                    <a:p>
                      <a:pPr algn="ctr"/>
                      <a:r>
                        <a:rPr lang="en-US" sz="1200" dirty="0"/>
                        <a:t>0.8</a:t>
                      </a:r>
                      <a:endParaRPr lang="el-GR" sz="1200" dirty="0"/>
                    </a:p>
                  </a:txBody>
                  <a:tcPr/>
                </a:tc>
                <a:tc>
                  <a:txBody>
                    <a:bodyPr/>
                    <a:lstStyle/>
                    <a:p>
                      <a:pPr algn="ctr"/>
                      <a:r>
                        <a:rPr lang="en-US" sz="1200" b="0" i="0" kern="1200" dirty="0">
                          <a:solidFill>
                            <a:schemeClr val="dk1"/>
                          </a:solidFill>
                          <a:effectLst/>
                          <a:latin typeface="+mn-lt"/>
                          <a:ea typeface="+mn-ea"/>
                          <a:cs typeface="+mn-cs"/>
                        </a:rPr>
                        <a:t>0.8</a:t>
                      </a:r>
                      <a:endParaRPr lang="el-GR" sz="1200" dirty="0"/>
                    </a:p>
                  </a:txBody>
                  <a:tcPr/>
                </a:tc>
                <a:tc>
                  <a:txBody>
                    <a:bodyPr/>
                    <a:lstStyle/>
                    <a:p>
                      <a:pPr algn="ctr"/>
                      <a:r>
                        <a:rPr lang="en-US" sz="1200" dirty="0"/>
                        <a:t>0.78828</a:t>
                      </a:r>
                      <a:endParaRPr lang="el-GR" sz="1200" dirty="0"/>
                    </a:p>
                  </a:txBody>
                  <a:tcPr/>
                </a:tc>
                <a:extLst>
                  <a:ext uri="{0D108BD9-81ED-4DB2-BD59-A6C34878D82A}">
                    <a16:rowId xmlns:a16="http://schemas.microsoft.com/office/drawing/2014/main" val="2198149253"/>
                  </a:ext>
                </a:extLst>
              </a:tr>
              <a:tr h="238393">
                <a:tc>
                  <a:txBody>
                    <a:bodyPr/>
                    <a:lstStyle/>
                    <a:p>
                      <a:pPr algn="ctr"/>
                      <a:r>
                        <a:rPr lang="en-US" sz="1200" dirty="0"/>
                        <a:t>200</a:t>
                      </a:r>
                      <a:endParaRPr lang="el-GR" sz="1200" dirty="0"/>
                    </a:p>
                  </a:txBody>
                  <a:tcPr/>
                </a:tc>
                <a:tc>
                  <a:txBody>
                    <a:bodyPr/>
                    <a:lstStyle/>
                    <a:p>
                      <a:pPr algn="ctr"/>
                      <a:r>
                        <a:rPr lang="en-US" sz="1200" dirty="0"/>
                        <a:t>0.2</a:t>
                      </a:r>
                      <a:endParaRPr lang="el-GR" sz="1200" dirty="0"/>
                    </a:p>
                  </a:txBody>
                  <a:tcPr/>
                </a:tc>
                <a:tc>
                  <a:txBody>
                    <a:bodyPr/>
                    <a:lstStyle/>
                    <a:p>
                      <a:pPr algn="ctr"/>
                      <a:r>
                        <a:rPr lang="en-US" sz="1200" dirty="0"/>
                        <a:t>3</a:t>
                      </a:r>
                      <a:endParaRPr lang="el-GR" sz="1200" dirty="0"/>
                    </a:p>
                  </a:txBody>
                  <a:tcPr/>
                </a:tc>
                <a:tc>
                  <a:txBody>
                    <a:bodyPr/>
                    <a:lstStyle/>
                    <a:p>
                      <a:pPr algn="ctr"/>
                      <a:r>
                        <a:rPr lang="en-US" sz="1200" dirty="0"/>
                        <a:t>0.8</a:t>
                      </a:r>
                      <a:endParaRPr lang="el-GR" sz="1200" dirty="0"/>
                    </a:p>
                  </a:txBody>
                  <a:tcPr/>
                </a:tc>
                <a:tc>
                  <a:txBody>
                    <a:bodyPr/>
                    <a:lstStyle/>
                    <a:p>
                      <a:pPr algn="ctr"/>
                      <a:r>
                        <a:rPr lang="en-US" sz="1200" dirty="0"/>
                        <a:t>1.0</a:t>
                      </a:r>
                      <a:endParaRPr lang="el-GR" sz="1200" dirty="0"/>
                    </a:p>
                  </a:txBody>
                  <a:tcPr/>
                </a:tc>
                <a:tc>
                  <a:txBody>
                    <a:bodyPr/>
                    <a:lstStyle/>
                    <a:p>
                      <a:pPr algn="ctr"/>
                      <a:r>
                        <a:rPr lang="en-US" sz="1200" dirty="0"/>
                        <a:t>0.78400</a:t>
                      </a:r>
                      <a:endParaRPr lang="el-GR" sz="1200" dirty="0"/>
                    </a:p>
                  </a:txBody>
                  <a:tcPr/>
                </a:tc>
                <a:extLst>
                  <a:ext uri="{0D108BD9-81ED-4DB2-BD59-A6C34878D82A}">
                    <a16:rowId xmlns:a16="http://schemas.microsoft.com/office/drawing/2014/main" val="3883021715"/>
                  </a:ext>
                </a:extLst>
              </a:tr>
              <a:tr h="238393">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tc>
                  <a:txBody>
                    <a:bodyPr/>
                    <a:lstStyle/>
                    <a:p>
                      <a:pPr algn="ctr"/>
                      <a:r>
                        <a:rPr lang="en-US" sz="1200" dirty="0"/>
                        <a:t>…</a:t>
                      </a:r>
                      <a:endParaRPr lang="el-GR" sz="1200" dirty="0"/>
                    </a:p>
                  </a:txBody>
                  <a:tcPr/>
                </a:tc>
                <a:extLst>
                  <a:ext uri="{0D108BD9-81ED-4DB2-BD59-A6C34878D82A}">
                    <a16:rowId xmlns:a16="http://schemas.microsoft.com/office/drawing/2014/main" val="1637989599"/>
                  </a:ext>
                </a:extLst>
              </a:tr>
            </a:tbl>
          </a:graphicData>
        </a:graphic>
      </p:graphicFrame>
    </p:spTree>
    <p:extLst>
      <p:ext uri="{BB962C8B-B14F-4D97-AF65-F5344CB8AC3E}">
        <p14:creationId xmlns:p14="http://schemas.microsoft.com/office/powerpoint/2010/main" val="3241428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4FDE01-FE98-2934-FACC-6DE818B2CD37}"/>
              </a:ext>
            </a:extLst>
          </p:cNvPr>
          <p:cNvSpPr>
            <a:spLocks noGrp="1"/>
          </p:cNvSpPr>
          <p:nvPr>
            <p:ph type="title"/>
          </p:nvPr>
        </p:nvSpPr>
        <p:spPr>
          <a:xfrm>
            <a:off x="581192" y="738536"/>
            <a:ext cx="11029616" cy="988332"/>
          </a:xfrm>
        </p:spPr>
        <p:txBody>
          <a:bodyPr/>
          <a:lstStyle/>
          <a:p>
            <a:r>
              <a:rPr lang="en-US" dirty="0">
                <a:solidFill>
                  <a:srgbClr val="374151"/>
                </a:solidFill>
                <a:latin typeface="Söhne"/>
              </a:rPr>
              <a:t>D.8 VOTING CLASSIFIER</a:t>
            </a:r>
            <a:endParaRPr lang="el-GR" dirty="0">
              <a:solidFill>
                <a:srgbClr val="374151"/>
              </a:solidFill>
              <a:latin typeface="Söhne"/>
            </a:endParaRPr>
          </a:p>
        </p:txBody>
      </p:sp>
      <p:sp>
        <p:nvSpPr>
          <p:cNvPr id="3" name="Θέση περιεχομένου 2">
            <a:extLst>
              <a:ext uri="{FF2B5EF4-FFF2-40B4-BE49-F238E27FC236}">
                <a16:creationId xmlns:a16="http://schemas.microsoft.com/office/drawing/2014/main" id="{DF8EFB20-5F87-B768-6945-6C6AE4DEA2E7}"/>
              </a:ext>
            </a:extLst>
          </p:cNvPr>
          <p:cNvSpPr>
            <a:spLocks noGrp="1"/>
          </p:cNvSpPr>
          <p:nvPr>
            <p:ph sz="half" idx="1"/>
          </p:nvPr>
        </p:nvSpPr>
        <p:spPr>
          <a:xfrm>
            <a:off x="581193" y="2228003"/>
            <a:ext cx="11128454" cy="3633047"/>
          </a:xfrm>
        </p:spPr>
        <p:txBody>
          <a:bodyPr/>
          <a:lstStyle/>
          <a:p>
            <a:pPr>
              <a:buFont typeface="Arial" panose="020B0604020202020204" pitchFamily="34" charset="0"/>
              <a:buChar char="•"/>
            </a:pPr>
            <a:r>
              <a:rPr lang="en-US" b="0" i="0" dirty="0">
                <a:solidFill>
                  <a:srgbClr val="374151"/>
                </a:solidFill>
                <a:effectLst/>
                <a:latin typeface="Söhne"/>
              </a:rPr>
              <a:t>Ensemble methods, such as the Voting Classifier, combine multiple individual models to improve overall predictive performance. </a:t>
            </a:r>
          </a:p>
          <a:p>
            <a:pPr>
              <a:buFont typeface="Arial" panose="020B0604020202020204" pitchFamily="34" charset="0"/>
              <a:buChar char="•"/>
            </a:pPr>
            <a:r>
              <a:rPr lang="en-US" b="0" i="0" dirty="0">
                <a:solidFill>
                  <a:srgbClr val="374151"/>
                </a:solidFill>
                <a:effectLst/>
                <a:latin typeface="Söhne"/>
              </a:rPr>
              <a:t>The Voting Classifier aggregates the predictions of diverse base models, such as Decision Trees, Support Vector Machines, or Logistic Regression, and produces a final prediction based on a majority vote or weighted combination. </a:t>
            </a:r>
          </a:p>
          <a:p>
            <a:pPr>
              <a:buFont typeface="Arial" panose="020B0604020202020204" pitchFamily="34" charset="0"/>
              <a:buChar char="•"/>
            </a:pPr>
            <a:r>
              <a:rPr lang="en-US" b="0" i="0" dirty="0">
                <a:solidFill>
                  <a:srgbClr val="374151"/>
                </a:solidFill>
                <a:effectLst/>
                <a:latin typeface="Söhne"/>
              </a:rPr>
              <a:t>This approach enhances robustness, generalization, and mitigates the risk of overfitting, making it particularly effective in scenarios where individual models may have limitations. </a:t>
            </a:r>
          </a:p>
          <a:p>
            <a:pPr>
              <a:buFont typeface="Arial" panose="020B0604020202020204" pitchFamily="34" charset="0"/>
              <a:buChar char="•"/>
            </a:pPr>
            <a:r>
              <a:rPr lang="en-US" b="0" i="0" dirty="0">
                <a:solidFill>
                  <a:srgbClr val="374151"/>
                </a:solidFill>
                <a:effectLst/>
                <a:latin typeface="Söhne"/>
              </a:rPr>
              <a:t>Ensemble methods are widely employed in machine learning for achieving higher accuracy and stability across a variety of applications.</a:t>
            </a:r>
          </a:p>
          <a:p>
            <a:pPr>
              <a:buFont typeface="Arial" panose="020B0604020202020204" pitchFamily="34" charset="0"/>
              <a:buChar char="•"/>
            </a:pPr>
            <a:r>
              <a:rPr lang="en-US" b="0" i="0" dirty="0">
                <a:solidFill>
                  <a:srgbClr val="374151"/>
                </a:solidFill>
                <a:effectLst/>
                <a:latin typeface="Söhne"/>
              </a:rPr>
              <a:t>In ensemble models, it's beneficial to include diverse base models that have different strengths and weaknesses.</a:t>
            </a:r>
            <a:endParaRPr lang="el-GR" dirty="0"/>
          </a:p>
        </p:txBody>
      </p:sp>
    </p:spTree>
    <p:extLst>
      <p:ext uri="{BB962C8B-B14F-4D97-AF65-F5344CB8AC3E}">
        <p14:creationId xmlns:p14="http://schemas.microsoft.com/office/powerpoint/2010/main" val="641711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F8F63B2-E3B9-E41C-8AA7-355A9E643938}"/>
              </a:ext>
            </a:extLst>
          </p:cNvPr>
          <p:cNvSpPr>
            <a:spLocks noGrp="1"/>
          </p:cNvSpPr>
          <p:nvPr>
            <p:ph type="title"/>
          </p:nvPr>
        </p:nvSpPr>
        <p:spPr>
          <a:xfrm>
            <a:off x="581191" y="693278"/>
            <a:ext cx="11029616" cy="1013800"/>
          </a:xfrm>
        </p:spPr>
        <p:txBody>
          <a:bodyPr/>
          <a:lstStyle/>
          <a:p>
            <a:r>
              <a:rPr lang="en-US" b="0" i="0" dirty="0">
                <a:solidFill>
                  <a:srgbClr val="374151"/>
                </a:solidFill>
                <a:effectLst/>
                <a:latin typeface="Söhne"/>
              </a:rPr>
              <a:t>A. Bayesian Classifier with Maximum Likelihood Estimation</a:t>
            </a:r>
            <a:endParaRPr lang="el-GR" dirty="0"/>
          </a:p>
        </p:txBody>
      </p:sp>
      <p:sp>
        <p:nvSpPr>
          <p:cNvPr id="3" name="Θέση περιεχομένου 2">
            <a:extLst>
              <a:ext uri="{FF2B5EF4-FFF2-40B4-BE49-F238E27FC236}">
                <a16:creationId xmlns:a16="http://schemas.microsoft.com/office/drawing/2014/main" id="{57EF78C7-9FF8-4A0B-0758-B60128721DDC}"/>
              </a:ext>
            </a:extLst>
          </p:cNvPr>
          <p:cNvSpPr>
            <a:spLocks noGrp="1"/>
          </p:cNvSpPr>
          <p:nvPr>
            <p:ph idx="1"/>
          </p:nvPr>
        </p:nvSpPr>
        <p:spPr/>
        <p:txBody>
          <a:bodyPr/>
          <a:lstStyle/>
          <a:p>
            <a:r>
              <a:rPr lang="en-US" b="0" i="0" dirty="0">
                <a:solidFill>
                  <a:srgbClr val="374151"/>
                </a:solidFill>
                <a:effectLst/>
                <a:latin typeface="Söhne"/>
              </a:rPr>
              <a:t>The goal is to implement a Bayesian classifier using Maximum Likelihood Estimation and compare different covariance table approaches.</a:t>
            </a:r>
          </a:p>
          <a:p>
            <a:r>
              <a:rPr lang="en-US" b="0" i="0" dirty="0">
                <a:solidFill>
                  <a:srgbClr val="374151"/>
                </a:solidFill>
                <a:effectLst/>
                <a:latin typeface="Söhne"/>
              </a:rPr>
              <a:t>We'll compare the performance of the classifier when assuming the same covariance matrix for all classes versus different covariance matrices for each class.</a:t>
            </a:r>
            <a:endParaRPr lang="el-GR" dirty="0"/>
          </a:p>
        </p:txBody>
      </p:sp>
    </p:spTree>
    <p:extLst>
      <p:ext uri="{BB962C8B-B14F-4D97-AF65-F5344CB8AC3E}">
        <p14:creationId xmlns:p14="http://schemas.microsoft.com/office/powerpoint/2010/main" val="994246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AC006C6-1072-A961-066E-31CF95E6BDA1}"/>
              </a:ext>
            </a:extLst>
          </p:cNvPr>
          <p:cNvSpPr>
            <a:spLocks noGrp="1"/>
          </p:cNvSpPr>
          <p:nvPr>
            <p:ph type="title"/>
          </p:nvPr>
        </p:nvSpPr>
        <p:spPr/>
        <p:txBody>
          <a:bodyPr/>
          <a:lstStyle/>
          <a:p>
            <a:r>
              <a:rPr lang="en-US" b="0" i="0" dirty="0">
                <a:solidFill>
                  <a:srgbClr val="374151"/>
                </a:solidFill>
                <a:effectLst/>
                <a:latin typeface="Söhne"/>
              </a:rPr>
              <a:t>d.8 </a:t>
            </a:r>
            <a:r>
              <a:rPr lang="en-US" dirty="0">
                <a:solidFill>
                  <a:srgbClr val="374151"/>
                </a:solidFill>
                <a:latin typeface="Söhne"/>
              </a:rPr>
              <a:t>VOTING CLASSIFIER</a:t>
            </a:r>
            <a:endParaRPr lang="el-GR" dirty="0"/>
          </a:p>
        </p:txBody>
      </p:sp>
      <p:sp>
        <p:nvSpPr>
          <p:cNvPr id="3" name="Θέση περιεχομένου 2">
            <a:extLst>
              <a:ext uri="{FF2B5EF4-FFF2-40B4-BE49-F238E27FC236}">
                <a16:creationId xmlns:a16="http://schemas.microsoft.com/office/drawing/2014/main" id="{356F09B4-B30B-082C-1571-A72617654F0C}"/>
              </a:ext>
            </a:extLst>
          </p:cNvPr>
          <p:cNvSpPr>
            <a:spLocks noGrp="1"/>
          </p:cNvSpPr>
          <p:nvPr>
            <p:ph sz="half" idx="1"/>
          </p:nvPr>
        </p:nvSpPr>
        <p:spPr>
          <a:xfrm>
            <a:off x="399216" y="2098935"/>
            <a:ext cx="5422390" cy="3633047"/>
          </a:xfrm>
        </p:spPr>
        <p:txBody>
          <a:bodyPr>
            <a:normAutofit/>
          </a:bodyPr>
          <a:lstStyle/>
          <a:p>
            <a:pPr marL="0" indent="0">
              <a:buNone/>
            </a:pPr>
            <a:endParaRPr lang="en-US" b="0" i="0" dirty="0">
              <a:solidFill>
                <a:srgbClr val="374151"/>
              </a:solidFill>
              <a:effectLst/>
              <a:latin typeface="Söhne"/>
            </a:endParaRPr>
          </a:p>
          <a:p>
            <a:r>
              <a:rPr lang="en-US" b="0" i="0" dirty="0">
                <a:solidFill>
                  <a:srgbClr val="374151"/>
                </a:solidFill>
                <a:effectLst/>
                <a:latin typeface="Söhne"/>
              </a:rPr>
              <a:t>Soft Voting: The final prediction is based on the average probability across all base models. Soft voting is often preferred when base models can provide probability estimates, as it takes into account the confidence of each model's predictions.</a:t>
            </a:r>
          </a:p>
          <a:p>
            <a:r>
              <a:rPr lang="en-US" b="0" i="0" dirty="0">
                <a:solidFill>
                  <a:srgbClr val="374151"/>
                </a:solidFill>
                <a:effectLst/>
                <a:latin typeface="Söhne"/>
              </a:rPr>
              <a:t> </a:t>
            </a:r>
            <a:r>
              <a:rPr lang="en-US" dirty="0"/>
              <a:t>Hard voting: </a:t>
            </a:r>
            <a:r>
              <a:rPr lang="en-US" b="0" i="0" dirty="0">
                <a:solidFill>
                  <a:srgbClr val="374151"/>
                </a:solidFill>
                <a:effectLst/>
                <a:latin typeface="Söhne"/>
              </a:rPr>
              <a:t>The final prediction is based on the majority vote of the base models.</a:t>
            </a:r>
            <a:endParaRPr lang="en-US" dirty="0"/>
          </a:p>
          <a:p>
            <a:endParaRPr lang="en-US" dirty="0"/>
          </a:p>
          <a:p>
            <a:endParaRPr lang="en-US" dirty="0"/>
          </a:p>
          <a:p>
            <a:endParaRPr lang="en-US" dirty="0"/>
          </a:p>
          <a:p>
            <a:endParaRPr lang="en-US" dirty="0"/>
          </a:p>
          <a:p>
            <a:endParaRPr lang="el-GR" dirty="0"/>
          </a:p>
        </p:txBody>
      </p:sp>
      <p:sp>
        <p:nvSpPr>
          <p:cNvPr id="4" name="Θέση περιεχομένου 3">
            <a:extLst>
              <a:ext uri="{FF2B5EF4-FFF2-40B4-BE49-F238E27FC236}">
                <a16:creationId xmlns:a16="http://schemas.microsoft.com/office/drawing/2014/main" id="{B221CEBF-C8A0-954A-5BA9-D418A5897A42}"/>
              </a:ext>
            </a:extLst>
          </p:cNvPr>
          <p:cNvSpPr>
            <a:spLocks noGrp="1"/>
          </p:cNvSpPr>
          <p:nvPr>
            <p:ph sz="half" idx="2"/>
          </p:nvPr>
        </p:nvSpPr>
        <p:spPr>
          <a:xfrm>
            <a:off x="6188417" y="2334827"/>
            <a:ext cx="5422392" cy="3526223"/>
          </a:xfrm>
        </p:spPr>
        <p:txBody>
          <a:bodyPr>
            <a:normAutofit/>
          </a:bodyPr>
          <a:lstStyle/>
          <a:p>
            <a:endParaRPr lang="en-US" dirty="0">
              <a:solidFill>
                <a:srgbClr val="374151"/>
              </a:solidFill>
              <a:latin typeface="Söhne"/>
            </a:endParaRPr>
          </a:p>
          <a:p>
            <a:endParaRPr lang="en-US" b="0" i="0" dirty="0">
              <a:solidFill>
                <a:srgbClr val="374151"/>
              </a:solidFill>
              <a:effectLst/>
              <a:latin typeface="Söhne"/>
            </a:endParaRPr>
          </a:p>
          <a:p>
            <a:pPr marL="0" indent="0">
              <a:buNone/>
            </a:pPr>
            <a:endParaRPr lang="en-US" dirty="0">
              <a:solidFill>
                <a:srgbClr val="374151"/>
              </a:solidFill>
              <a:latin typeface="Söhne"/>
            </a:endParaRPr>
          </a:p>
          <a:p>
            <a:pPr marL="0" indent="0">
              <a:buNone/>
            </a:pPr>
            <a:endParaRPr lang="en-US" b="0" i="0" dirty="0">
              <a:solidFill>
                <a:srgbClr val="374151"/>
              </a:solidFill>
              <a:effectLst/>
              <a:latin typeface="Söhne"/>
            </a:endParaRPr>
          </a:p>
          <a:p>
            <a:pPr marL="0" indent="0">
              <a:buNone/>
            </a:pPr>
            <a:br>
              <a:rPr lang="en-US" dirty="0"/>
            </a:br>
            <a:endParaRPr lang="el-GR" dirty="0"/>
          </a:p>
        </p:txBody>
      </p:sp>
      <p:pic>
        <p:nvPicPr>
          <p:cNvPr id="10" name="Εικόνα 9">
            <a:extLst>
              <a:ext uri="{FF2B5EF4-FFF2-40B4-BE49-F238E27FC236}">
                <a16:creationId xmlns:a16="http://schemas.microsoft.com/office/drawing/2014/main" id="{35E096E1-7064-932A-83F7-5D4D39F48044}"/>
              </a:ext>
            </a:extLst>
          </p:cNvPr>
          <p:cNvPicPr>
            <a:picLocks noChangeAspect="1"/>
          </p:cNvPicPr>
          <p:nvPr/>
        </p:nvPicPr>
        <p:blipFill>
          <a:blip r:embed="rId2"/>
          <a:stretch>
            <a:fillRect/>
          </a:stretch>
        </p:blipFill>
        <p:spPr>
          <a:xfrm>
            <a:off x="5994659" y="3287275"/>
            <a:ext cx="5796947" cy="988332"/>
          </a:xfrm>
          <a:prstGeom prst="rect">
            <a:avLst/>
          </a:prstGeom>
        </p:spPr>
      </p:pic>
      <p:pic>
        <p:nvPicPr>
          <p:cNvPr id="12" name="Εικόνα 11">
            <a:extLst>
              <a:ext uri="{FF2B5EF4-FFF2-40B4-BE49-F238E27FC236}">
                <a16:creationId xmlns:a16="http://schemas.microsoft.com/office/drawing/2014/main" id="{C2D58FAB-6F79-3EE8-FF41-F0BFA587C3EF}"/>
              </a:ext>
            </a:extLst>
          </p:cNvPr>
          <p:cNvPicPr>
            <a:picLocks noChangeAspect="1"/>
          </p:cNvPicPr>
          <p:nvPr/>
        </p:nvPicPr>
        <p:blipFill>
          <a:blip r:embed="rId3"/>
          <a:stretch>
            <a:fillRect/>
          </a:stretch>
        </p:blipFill>
        <p:spPr>
          <a:xfrm>
            <a:off x="6007619" y="2025762"/>
            <a:ext cx="5783987" cy="1054426"/>
          </a:xfrm>
          <a:prstGeom prst="rect">
            <a:avLst/>
          </a:prstGeom>
        </p:spPr>
      </p:pic>
      <p:pic>
        <p:nvPicPr>
          <p:cNvPr id="14" name="Εικόνα 13">
            <a:extLst>
              <a:ext uri="{FF2B5EF4-FFF2-40B4-BE49-F238E27FC236}">
                <a16:creationId xmlns:a16="http://schemas.microsoft.com/office/drawing/2014/main" id="{636E75FE-CBBE-E675-5B28-DB1EDB5541E9}"/>
              </a:ext>
            </a:extLst>
          </p:cNvPr>
          <p:cNvPicPr>
            <a:picLocks noChangeAspect="1"/>
          </p:cNvPicPr>
          <p:nvPr/>
        </p:nvPicPr>
        <p:blipFill>
          <a:blip r:embed="rId4"/>
          <a:stretch>
            <a:fillRect/>
          </a:stretch>
        </p:blipFill>
        <p:spPr>
          <a:xfrm>
            <a:off x="2066417" y="4649473"/>
            <a:ext cx="7510378" cy="1767676"/>
          </a:xfrm>
          <a:prstGeom prst="rect">
            <a:avLst/>
          </a:prstGeom>
        </p:spPr>
      </p:pic>
    </p:spTree>
    <p:extLst>
      <p:ext uri="{BB962C8B-B14F-4D97-AF65-F5344CB8AC3E}">
        <p14:creationId xmlns:p14="http://schemas.microsoft.com/office/powerpoint/2010/main" val="4210639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358250F-4A39-85BF-2DD2-2502160BA4AA}"/>
              </a:ext>
            </a:extLst>
          </p:cNvPr>
          <p:cNvSpPr>
            <a:spLocks noGrp="1"/>
          </p:cNvSpPr>
          <p:nvPr>
            <p:ph type="title"/>
          </p:nvPr>
        </p:nvSpPr>
        <p:spPr/>
        <p:txBody>
          <a:bodyPr/>
          <a:lstStyle/>
          <a:p>
            <a:r>
              <a:rPr lang="en-US" b="0" i="0" dirty="0">
                <a:solidFill>
                  <a:srgbClr val="374151"/>
                </a:solidFill>
                <a:effectLst/>
                <a:latin typeface="Söhne"/>
              </a:rPr>
              <a:t>d.9 </a:t>
            </a:r>
            <a:r>
              <a:rPr lang="en-US" dirty="0">
                <a:solidFill>
                  <a:srgbClr val="374151"/>
                </a:solidFill>
                <a:latin typeface="Söhne"/>
              </a:rPr>
              <a:t>stacking</a:t>
            </a:r>
            <a:endParaRPr lang="el-GR" dirty="0"/>
          </a:p>
        </p:txBody>
      </p:sp>
      <p:sp>
        <p:nvSpPr>
          <p:cNvPr id="3" name="Θέση περιεχομένου 2">
            <a:extLst>
              <a:ext uri="{FF2B5EF4-FFF2-40B4-BE49-F238E27FC236}">
                <a16:creationId xmlns:a16="http://schemas.microsoft.com/office/drawing/2014/main" id="{95CDEA6C-E2B8-4DCB-7765-C34D803BCBF1}"/>
              </a:ext>
            </a:extLst>
          </p:cNvPr>
          <p:cNvSpPr>
            <a:spLocks noGrp="1"/>
          </p:cNvSpPr>
          <p:nvPr>
            <p:ph sz="half" idx="1"/>
          </p:nvPr>
        </p:nvSpPr>
        <p:spPr>
          <a:xfrm>
            <a:off x="581193" y="2228003"/>
            <a:ext cx="11163964" cy="3633047"/>
          </a:xfrm>
        </p:spPr>
        <p:txBody>
          <a:bodyPr/>
          <a:lstStyle/>
          <a:p>
            <a:pPr>
              <a:buFont typeface="Arial" panose="020B0604020202020204" pitchFamily="34" charset="0"/>
              <a:buChar char="•"/>
            </a:pPr>
            <a:r>
              <a:rPr lang="en-US" b="0" i="0" dirty="0">
                <a:solidFill>
                  <a:srgbClr val="374151"/>
                </a:solidFill>
                <a:effectLst/>
                <a:latin typeface="Söhne"/>
              </a:rPr>
              <a:t>Stacking is an ensemble learning technique that involves combining the predictions of multiple base models to create a more powerful and accurate meta-model. </a:t>
            </a:r>
          </a:p>
          <a:p>
            <a:pPr>
              <a:buFont typeface="Arial" panose="020B0604020202020204" pitchFamily="34" charset="0"/>
              <a:buChar char="•"/>
            </a:pPr>
            <a:r>
              <a:rPr lang="en-US" b="0" i="0" dirty="0">
                <a:solidFill>
                  <a:srgbClr val="374151"/>
                </a:solidFill>
                <a:effectLst/>
                <a:latin typeface="Söhne"/>
              </a:rPr>
              <a:t>This approach leverages the diverse strengths of individual models, mitigating their weaknesses and enhancing overall predictive performance. </a:t>
            </a:r>
          </a:p>
          <a:p>
            <a:pPr>
              <a:buFont typeface="Arial" panose="020B0604020202020204" pitchFamily="34" charset="0"/>
              <a:buChar char="•"/>
            </a:pPr>
            <a:r>
              <a:rPr lang="en-US" b="0" i="0" dirty="0">
                <a:solidFill>
                  <a:srgbClr val="374151"/>
                </a:solidFill>
                <a:effectLst/>
                <a:latin typeface="Söhne"/>
              </a:rPr>
              <a:t>Stacking is particularly effective when different models excel in capturing distinct patterns or nuances within the data, providing a comprehensive and robust solution to complex prediction tasks.</a:t>
            </a:r>
          </a:p>
          <a:p>
            <a:pPr>
              <a:buFont typeface="Arial" panose="020B0604020202020204" pitchFamily="34" charset="0"/>
              <a:buChar char="•"/>
            </a:pPr>
            <a:r>
              <a:rPr lang="en-US" b="0" i="0" dirty="0">
                <a:solidFill>
                  <a:srgbClr val="374151"/>
                </a:solidFill>
                <a:effectLst/>
                <a:latin typeface="Söhne"/>
              </a:rPr>
              <a:t>The process typically consists of two stages: in the first stage, various base models are trained independently on the training data; in the second stage, a meta-model is trained to make predictions based on the outputs of the base models.</a:t>
            </a:r>
            <a:endParaRPr lang="el-GR" dirty="0"/>
          </a:p>
        </p:txBody>
      </p:sp>
    </p:spTree>
    <p:extLst>
      <p:ext uri="{BB962C8B-B14F-4D97-AF65-F5344CB8AC3E}">
        <p14:creationId xmlns:p14="http://schemas.microsoft.com/office/powerpoint/2010/main" val="4226316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8DEAF70-1F17-62FA-9D68-14657C7366C1}"/>
              </a:ext>
            </a:extLst>
          </p:cNvPr>
          <p:cNvSpPr>
            <a:spLocks noGrp="1"/>
          </p:cNvSpPr>
          <p:nvPr>
            <p:ph type="title"/>
          </p:nvPr>
        </p:nvSpPr>
        <p:spPr/>
        <p:txBody>
          <a:bodyPr/>
          <a:lstStyle/>
          <a:p>
            <a:r>
              <a:rPr lang="en-US" b="0" i="0" dirty="0">
                <a:solidFill>
                  <a:srgbClr val="374151"/>
                </a:solidFill>
                <a:effectLst/>
                <a:latin typeface="Söhne"/>
              </a:rPr>
              <a:t>d.10 </a:t>
            </a:r>
            <a:r>
              <a:rPr lang="en-US" dirty="0">
                <a:solidFill>
                  <a:srgbClr val="374151"/>
                </a:solidFill>
                <a:latin typeface="Söhne"/>
              </a:rPr>
              <a:t>bagged decision trees</a:t>
            </a:r>
            <a:endParaRPr lang="el-GR" dirty="0"/>
          </a:p>
        </p:txBody>
      </p:sp>
      <p:sp>
        <p:nvSpPr>
          <p:cNvPr id="3" name="Θέση περιεχομένου 2">
            <a:extLst>
              <a:ext uri="{FF2B5EF4-FFF2-40B4-BE49-F238E27FC236}">
                <a16:creationId xmlns:a16="http://schemas.microsoft.com/office/drawing/2014/main" id="{0B18DE44-E62E-D846-63A4-F79D4D1D69E1}"/>
              </a:ext>
            </a:extLst>
          </p:cNvPr>
          <p:cNvSpPr>
            <a:spLocks noGrp="1"/>
          </p:cNvSpPr>
          <p:nvPr>
            <p:ph sz="half" idx="1"/>
          </p:nvPr>
        </p:nvSpPr>
        <p:spPr>
          <a:xfrm>
            <a:off x="581193" y="2228003"/>
            <a:ext cx="11172842" cy="3633047"/>
          </a:xfrm>
        </p:spPr>
        <p:txBody>
          <a:bodyPr/>
          <a:lstStyle/>
          <a:p>
            <a:pPr>
              <a:buFont typeface="Arial" panose="020B0604020202020204" pitchFamily="34" charset="0"/>
              <a:buChar char="•"/>
            </a:pPr>
            <a:r>
              <a:rPr lang="en-US" b="0" i="0" dirty="0">
                <a:solidFill>
                  <a:srgbClr val="374151"/>
                </a:solidFill>
                <a:effectLst/>
                <a:latin typeface="Söhne"/>
              </a:rPr>
              <a:t>Bagged Decision Trees, an ensemble technique, involve training multiple instances of a base Decision Tree model on different bootstrap samples of the training data.</a:t>
            </a:r>
          </a:p>
          <a:p>
            <a:pPr>
              <a:buFont typeface="Arial" panose="020B0604020202020204" pitchFamily="34" charset="0"/>
              <a:buChar char="•"/>
            </a:pPr>
            <a:r>
              <a:rPr lang="en-US" b="0" i="0" dirty="0">
                <a:solidFill>
                  <a:srgbClr val="374151"/>
                </a:solidFill>
                <a:effectLst/>
                <a:latin typeface="Söhne"/>
              </a:rPr>
              <a:t>By aggregating the predictions of individual trees through voting, Bagged Decision Trees enhance model robustness and generalization, reducing the risk of overfitting.</a:t>
            </a:r>
          </a:p>
          <a:p>
            <a:pPr>
              <a:buFont typeface="Arial" panose="020B0604020202020204" pitchFamily="34" charset="0"/>
              <a:buChar char="•"/>
            </a:pPr>
            <a:r>
              <a:rPr lang="en-US" dirty="0">
                <a:solidFill>
                  <a:srgbClr val="374151"/>
                </a:solidFill>
                <a:latin typeface="Söhne"/>
              </a:rPr>
              <a:t>BDT, or Bootstrap Aggregating of Decision Trees, is primarily employed to reduce overfitting and enhance the robustness of decision tree models. </a:t>
            </a:r>
          </a:p>
          <a:p>
            <a:pPr>
              <a:buFont typeface="Arial" panose="020B0604020202020204" pitchFamily="34" charset="0"/>
              <a:buChar char="•"/>
            </a:pPr>
            <a:r>
              <a:rPr lang="en-US" dirty="0">
                <a:solidFill>
                  <a:srgbClr val="374151"/>
                </a:solidFill>
                <a:latin typeface="Söhne"/>
              </a:rPr>
              <a:t>The main parameter to consider is the number of base decision trees (</a:t>
            </a:r>
            <a:r>
              <a:rPr lang="en-US" dirty="0" err="1">
                <a:solidFill>
                  <a:srgbClr val="374151"/>
                </a:solidFill>
                <a:latin typeface="Söhne"/>
              </a:rPr>
              <a:t>n_estimators</a:t>
            </a:r>
            <a:r>
              <a:rPr lang="en-US" dirty="0">
                <a:solidFill>
                  <a:srgbClr val="374151"/>
                </a:solidFill>
                <a:latin typeface="Söhne"/>
              </a:rPr>
              <a:t>), which controls the diversity and strength of the ensemble. </a:t>
            </a:r>
          </a:p>
          <a:p>
            <a:pPr>
              <a:buFont typeface="Arial" panose="020B0604020202020204" pitchFamily="34" charset="0"/>
              <a:buChar char="•"/>
            </a:pPr>
            <a:r>
              <a:rPr lang="en-US" dirty="0">
                <a:solidFill>
                  <a:srgbClr val="374151"/>
                </a:solidFill>
                <a:latin typeface="Söhne"/>
              </a:rPr>
              <a:t>This technique is particularly beneficial when dealing with high-variance models, and its effectiveness becomes pronounced in scenarios where individual decision trees are prone to overfitting.</a:t>
            </a:r>
            <a:endParaRPr lang="el-GR" dirty="0">
              <a:solidFill>
                <a:srgbClr val="374151"/>
              </a:solidFill>
              <a:latin typeface="Söhne"/>
            </a:endParaRPr>
          </a:p>
        </p:txBody>
      </p:sp>
    </p:spTree>
    <p:extLst>
      <p:ext uri="{BB962C8B-B14F-4D97-AF65-F5344CB8AC3E}">
        <p14:creationId xmlns:p14="http://schemas.microsoft.com/office/powerpoint/2010/main" val="3942994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Θέση περιεχομένου 4">
            <a:extLst>
              <a:ext uri="{FF2B5EF4-FFF2-40B4-BE49-F238E27FC236}">
                <a16:creationId xmlns:a16="http://schemas.microsoft.com/office/drawing/2014/main" id="{167B85CA-3386-D48B-773D-0C9FD273B66C}"/>
              </a:ext>
            </a:extLst>
          </p:cNvPr>
          <p:cNvGraphicFramePr>
            <a:graphicFrameLocks noGrp="1"/>
          </p:cNvGraphicFramePr>
          <p:nvPr>
            <p:ph sz="half" idx="4294967295"/>
            <p:extLst>
              <p:ext uri="{D42A27DB-BD31-4B8C-83A1-F6EECF244321}">
                <p14:modId xmlns:p14="http://schemas.microsoft.com/office/powerpoint/2010/main" val="4210158060"/>
              </p:ext>
            </p:extLst>
          </p:nvPr>
        </p:nvGraphicFramePr>
        <p:xfrm>
          <a:off x="612558" y="611781"/>
          <a:ext cx="10422386" cy="6243599"/>
        </p:xfrm>
        <a:graphic>
          <a:graphicData uri="http://schemas.openxmlformats.org/drawingml/2006/table">
            <a:tbl>
              <a:tblPr firstRow="1" bandRow="1">
                <a:tableStyleId>{5C22544A-7EE6-4342-B048-85BDC9FD1C3A}</a:tableStyleId>
              </a:tblPr>
              <a:tblGrid>
                <a:gridCol w="1899822">
                  <a:extLst>
                    <a:ext uri="{9D8B030D-6E8A-4147-A177-3AD203B41FA5}">
                      <a16:colId xmlns:a16="http://schemas.microsoft.com/office/drawing/2014/main" val="1170568280"/>
                    </a:ext>
                  </a:extLst>
                </a:gridCol>
                <a:gridCol w="1100831">
                  <a:extLst>
                    <a:ext uri="{9D8B030D-6E8A-4147-A177-3AD203B41FA5}">
                      <a16:colId xmlns:a16="http://schemas.microsoft.com/office/drawing/2014/main" val="272021534"/>
                    </a:ext>
                  </a:extLst>
                </a:gridCol>
                <a:gridCol w="2006225">
                  <a:extLst>
                    <a:ext uri="{9D8B030D-6E8A-4147-A177-3AD203B41FA5}">
                      <a16:colId xmlns:a16="http://schemas.microsoft.com/office/drawing/2014/main" val="3663459497"/>
                    </a:ext>
                  </a:extLst>
                </a:gridCol>
                <a:gridCol w="1213424">
                  <a:extLst>
                    <a:ext uri="{9D8B030D-6E8A-4147-A177-3AD203B41FA5}">
                      <a16:colId xmlns:a16="http://schemas.microsoft.com/office/drawing/2014/main" val="3904106184"/>
                    </a:ext>
                  </a:extLst>
                </a:gridCol>
                <a:gridCol w="253491">
                  <a:extLst>
                    <a:ext uri="{9D8B030D-6E8A-4147-A177-3AD203B41FA5}">
                      <a16:colId xmlns:a16="http://schemas.microsoft.com/office/drawing/2014/main" val="3696046468"/>
                    </a:ext>
                  </a:extLst>
                </a:gridCol>
                <a:gridCol w="2093160">
                  <a:extLst>
                    <a:ext uri="{9D8B030D-6E8A-4147-A177-3AD203B41FA5}">
                      <a16:colId xmlns:a16="http://schemas.microsoft.com/office/drawing/2014/main" val="3374904466"/>
                    </a:ext>
                  </a:extLst>
                </a:gridCol>
                <a:gridCol w="1855433">
                  <a:extLst>
                    <a:ext uri="{9D8B030D-6E8A-4147-A177-3AD203B41FA5}">
                      <a16:colId xmlns:a16="http://schemas.microsoft.com/office/drawing/2014/main" val="3657268863"/>
                    </a:ext>
                  </a:extLst>
                </a:gridCol>
              </a:tblGrid>
              <a:tr h="366507">
                <a:tc gridSpan="6">
                  <a:txBody>
                    <a:bodyPr/>
                    <a:lstStyle/>
                    <a:p>
                      <a:pPr algn="ctr"/>
                      <a:r>
                        <a:rPr lang="en-US" dirty="0"/>
                        <a:t>Classifiers</a:t>
                      </a:r>
                      <a:endParaRPr lang="el-GR" dirty="0"/>
                    </a:p>
                  </a:txBody>
                  <a:tcPr/>
                </a:tc>
                <a:tc hMerge="1">
                  <a:txBody>
                    <a:bodyPr/>
                    <a:lstStyle/>
                    <a:p>
                      <a:endParaRPr lang="el-GR" dirty="0"/>
                    </a:p>
                  </a:txBody>
                  <a:tcPr/>
                </a:tc>
                <a:tc hMerge="1">
                  <a:txBody>
                    <a:bodyPr/>
                    <a:lstStyle/>
                    <a:p>
                      <a:endParaRPr lang="el-GR" dirty="0"/>
                    </a:p>
                  </a:txBody>
                  <a:tcPr/>
                </a:tc>
                <a:tc hMerge="1">
                  <a:txBody>
                    <a:bodyPr/>
                    <a:lstStyle/>
                    <a:p>
                      <a:endParaRPr lang="el-GR" dirty="0"/>
                    </a:p>
                  </a:txBody>
                  <a:tcPr/>
                </a:tc>
                <a:tc hMerge="1">
                  <a:txBody>
                    <a:bodyPr/>
                    <a:lstStyle/>
                    <a:p>
                      <a:pPr algn="ctr"/>
                      <a:endParaRPr lang="el-GR" dirty="0"/>
                    </a:p>
                  </a:txBody>
                  <a:tcPr/>
                </a:tc>
                <a:tc hMerge="1">
                  <a:txBody>
                    <a:bodyPr/>
                    <a:lstStyle/>
                    <a:p>
                      <a:endParaRPr lang="el-GR"/>
                    </a:p>
                  </a:txBody>
                  <a:tcPr/>
                </a:tc>
                <a:tc>
                  <a:txBody>
                    <a:bodyPr/>
                    <a:lstStyle/>
                    <a:p>
                      <a:pPr algn="ctr"/>
                      <a:r>
                        <a:rPr lang="en-US" dirty="0" err="1"/>
                        <a:t>Mean_error</a:t>
                      </a:r>
                      <a:endParaRPr lang="el-GR" dirty="0"/>
                    </a:p>
                  </a:txBody>
                  <a:tcPr/>
                </a:tc>
                <a:extLst>
                  <a:ext uri="{0D108BD9-81ED-4DB2-BD59-A6C34878D82A}">
                    <a16:rowId xmlns:a16="http://schemas.microsoft.com/office/drawing/2014/main" val="4137852469"/>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(Soft):</a:t>
                      </a:r>
                    </a:p>
                    <a:p>
                      <a:pPr algn="ctr"/>
                      <a:endParaRPr lang="el-GR"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SVC</a:t>
                      </a:r>
                    </a:p>
                    <a:p>
                      <a:pPr algn="ctr"/>
                      <a:endParaRPr lang="el-GR" sz="1400" dirty="0"/>
                    </a:p>
                  </a:txBody>
                  <a:tcPr/>
                </a:tc>
                <a:tc>
                  <a:txBody>
                    <a:bodyPr/>
                    <a:lstStyle/>
                    <a:p>
                      <a:pPr algn="ctr"/>
                      <a:r>
                        <a:rPr lang="en-US" sz="1400" b="0" kern="1200" dirty="0" err="1">
                          <a:solidFill>
                            <a:schemeClr val="dk1"/>
                          </a:solidFill>
                          <a:effectLst/>
                          <a:latin typeface="+mn-lt"/>
                          <a:ea typeface="+mn-ea"/>
                          <a:cs typeface="+mn-cs"/>
                        </a:rPr>
                        <a:t>RandomForestClassifier</a:t>
                      </a:r>
                      <a:endParaRPr lang="el-GR" sz="1400" dirty="0"/>
                    </a:p>
                  </a:txBody>
                  <a:tcPr/>
                </a:tc>
                <a:tc>
                  <a:txBody>
                    <a:bodyPr/>
                    <a:lstStyle/>
                    <a:p>
                      <a:pPr algn="ctr"/>
                      <a:r>
                        <a:rPr lang="en-US" sz="1400" dirty="0"/>
                        <a:t>-</a:t>
                      </a:r>
                      <a:endParaRPr lang="el-GR" sz="1400" dirty="0"/>
                    </a:p>
                  </a:txBody>
                  <a:tcPr/>
                </a:tc>
                <a:tc gridSpan="2">
                  <a:txBody>
                    <a:bodyPr/>
                    <a:lstStyle/>
                    <a:p>
                      <a:pPr algn="ctr"/>
                      <a:r>
                        <a:rPr lang="en-US" sz="1400" dirty="0"/>
                        <a:t>-</a:t>
                      </a:r>
                      <a:endParaRPr lang="el-GR" sz="1400" dirty="0"/>
                    </a:p>
                  </a:txBody>
                  <a:tcPr/>
                </a:tc>
                <a:tc hMerge="1">
                  <a:txBody>
                    <a:bodyPr/>
                    <a:lstStyle/>
                    <a:p>
                      <a:endParaRPr lang="el-GR"/>
                    </a:p>
                  </a:txBody>
                  <a:tcPr/>
                </a:tc>
                <a:tc>
                  <a:txBody>
                    <a:bodyPr/>
                    <a:lstStyle/>
                    <a:p>
                      <a:pPr algn="ctr"/>
                      <a:r>
                        <a:rPr lang="en-US" sz="1400" dirty="0"/>
                        <a:t>0.848</a:t>
                      </a:r>
                      <a:endParaRPr lang="el-GR" sz="1400" dirty="0"/>
                    </a:p>
                  </a:txBody>
                  <a:tcPr/>
                </a:tc>
                <a:extLst>
                  <a:ext uri="{0D108BD9-81ED-4DB2-BD59-A6C34878D82A}">
                    <a16:rowId xmlns:a16="http://schemas.microsoft.com/office/drawing/2014/main" val="1846228812"/>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(Soft):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SVC</a:t>
                      </a:r>
                    </a:p>
                    <a:p>
                      <a:pPr algn="ctr"/>
                      <a:endParaRPr lang="el-GR" sz="1400" dirty="0"/>
                    </a:p>
                  </a:txBody>
                  <a:tcPr/>
                </a:tc>
                <a:tc>
                  <a:txBody>
                    <a:bodyPr/>
                    <a:lstStyle/>
                    <a:p>
                      <a:pPr algn="ctr"/>
                      <a:r>
                        <a:rPr lang="en-US" sz="1400" dirty="0"/>
                        <a:t>-</a:t>
                      </a:r>
                      <a:endParaRPr lang="el-GR" sz="1400" dirty="0"/>
                    </a:p>
                  </a:txBody>
                  <a:tcPr/>
                </a:tc>
                <a:tc>
                  <a:txBody>
                    <a:bodyPr/>
                    <a:lstStyle/>
                    <a:p>
                      <a:pPr algn="ctr"/>
                      <a:r>
                        <a:rPr lang="en-US" sz="1400" b="0" kern="1200" dirty="0" err="1">
                          <a:solidFill>
                            <a:schemeClr val="dk1"/>
                          </a:solidFill>
                          <a:effectLst/>
                          <a:latin typeface="+mn-lt"/>
                          <a:ea typeface="+mn-ea"/>
                          <a:cs typeface="+mn-cs"/>
                        </a:rPr>
                        <a:t>MLPClassifier</a:t>
                      </a:r>
                      <a:endParaRPr lang="el-GR" sz="1400" dirty="0"/>
                    </a:p>
                  </a:txBody>
                  <a:tcPr/>
                </a:tc>
                <a:tc gridSpan="2">
                  <a:txBody>
                    <a:bodyPr/>
                    <a:lstStyle/>
                    <a:p>
                      <a:pPr algn="ctr"/>
                      <a:r>
                        <a:rPr lang="en-US" sz="1400" dirty="0"/>
                        <a:t>-</a:t>
                      </a:r>
                      <a:endParaRPr lang="el-GR" sz="1400" dirty="0"/>
                    </a:p>
                  </a:txBody>
                  <a:tcPr/>
                </a:tc>
                <a:tc hMerge="1">
                  <a:txBody>
                    <a:bodyPr/>
                    <a:lstStyle/>
                    <a:p>
                      <a:endParaRPr lang="el-GR"/>
                    </a:p>
                  </a:txBody>
                  <a:tcPr/>
                </a:tc>
                <a:tc>
                  <a:txBody>
                    <a:bodyPr/>
                    <a:lstStyle/>
                    <a:p>
                      <a:pPr algn="ctr"/>
                      <a:r>
                        <a:rPr lang="en-US" sz="1400" dirty="0"/>
                        <a:t>0.833</a:t>
                      </a:r>
                      <a:endParaRPr lang="el-GR" sz="1400" dirty="0"/>
                    </a:p>
                  </a:txBody>
                  <a:tcPr/>
                </a:tc>
                <a:extLst>
                  <a:ext uri="{0D108BD9-81ED-4DB2-BD59-A6C34878D82A}">
                    <a16:rowId xmlns:a16="http://schemas.microsoft.com/office/drawing/2014/main" val="391594318"/>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(Soft):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SVC</a:t>
                      </a:r>
                    </a:p>
                    <a:p>
                      <a:pPr algn="ctr"/>
                      <a:endParaRPr lang="el-GR"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RandomForestClassifier</a:t>
                      </a:r>
                      <a:endParaRPr lang="el-GR" sz="1400" dirty="0"/>
                    </a:p>
                    <a:p>
                      <a:pPr algn="ctr"/>
                      <a:endParaRPr lang="el-GR" sz="1400" dirty="0"/>
                    </a:p>
                  </a:txBody>
                  <a:tcPr/>
                </a:tc>
                <a:tc>
                  <a:txBody>
                    <a:bodyPr/>
                    <a:lstStyle/>
                    <a:p>
                      <a:pPr algn="ctr"/>
                      <a:r>
                        <a:rPr lang="en-US" sz="1400" b="0" kern="1200" dirty="0" err="1">
                          <a:solidFill>
                            <a:schemeClr val="dk1"/>
                          </a:solidFill>
                          <a:effectLst/>
                          <a:latin typeface="+mn-lt"/>
                          <a:ea typeface="+mn-ea"/>
                          <a:cs typeface="+mn-cs"/>
                        </a:rPr>
                        <a:t>MLPClassifier</a:t>
                      </a:r>
                      <a:endParaRPr lang="el-GR" sz="1400" dirty="0"/>
                    </a:p>
                  </a:txBody>
                  <a:tcPr/>
                </a:tc>
                <a:tc gridSpan="2">
                  <a:txBody>
                    <a:bodyPr/>
                    <a:lstStyle/>
                    <a:p>
                      <a:pPr algn="ctr"/>
                      <a:r>
                        <a:rPr lang="en-US" sz="1400" dirty="0"/>
                        <a:t>-</a:t>
                      </a:r>
                      <a:endParaRPr lang="el-GR" sz="1400" dirty="0"/>
                    </a:p>
                  </a:txBody>
                  <a:tcPr/>
                </a:tc>
                <a:tc hMerge="1">
                  <a:txBody>
                    <a:bodyPr/>
                    <a:lstStyle/>
                    <a:p>
                      <a:endParaRPr lang="el-GR"/>
                    </a:p>
                  </a:txBody>
                  <a:tcPr/>
                </a:tc>
                <a:tc>
                  <a:txBody>
                    <a:bodyPr/>
                    <a:lstStyle/>
                    <a:p>
                      <a:pPr algn="ctr"/>
                      <a:r>
                        <a:rPr lang="en-US" sz="1400" dirty="0"/>
                        <a:t>0.825</a:t>
                      </a:r>
                      <a:endParaRPr lang="el-GR" sz="1400" dirty="0"/>
                    </a:p>
                  </a:txBody>
                  <a:tcPr/>
                </a:tc>
                <a:extLst>
                  <a:ext uri="{0D108BD9-81ED-4DB2-BD59-A6C34878D82A}">
                    <a16:rowId xmlns:a16="http://schemas.microsoft.com/office/drawing/2014/main" val="1993751078"/>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(Hard):</a:t>
                      </a:r>
                    </a:p>
                    <a:p>
                      <a:pPr algn="ctr"/>
                      <a:endParaRPr lang="el-GR" sz="1400" dirty="0"/>
                    </a:p>
                  </a:txBody>
                  <a:tcPr/>
                </a:tc>
                <a:tc>
                  <a:txBody>
                    <a:bodyPr/>
                    <a:lstStyle/>
                    <a:p>
                      <a:pPr algn="ctr"/>
                      <a:r>
                        <a:rPr lang="en-US" sz="1400" b="0" kern="1200" dirty="0">
                          <a:solidFill>
                            <a:schemeClr val="dk1"/>
                          </a:solidFill>
                          <a:effectLst/>
                          <a:latin typeface="+mn-lt"/>
                          <a:ea typeface="+mn-ea"/>
                          <a:cs typeface="+mn-cs"/>
                        </a:rPr>
                        <a:t>SVC</a:t>
                      </a:r>
                      <a:endParaRPr lang="el-GR"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RandomForestClassifier</a:t>
                      </a:r>
                      <a:endParaRPr lang="el-GR" sz="1400" dirty="0"/>
                    </a:p>
                    <a:p>
                      <a:pPr algn="ctr"/>
                      <a:endParaRPr lang="el-GR" sz="1400" dirty="0"/>
                    </a:p>
                  </a:txBody>
                  <a:tcPr/>
                </a:tc>
                <a:tc>
                  <a:txBody>
                    <a:bodyPr/>
                    <a:lstStyle/>
                    <a:p>
                      <a:pPr algn="ctr"/>
                      <a:r>
                        <a:rPr lang="en-US" sz="1400" b="0" kern="1200" dirty="0" err="1">
                          <a:solidFill>
                            <a:schemeClr val="dk1"/>
                          </a:solidFill>
                          <a:effectLst/>
                          <a:latin typeface="+mn-lt"/>
                          <a:ea typeface="+mn-ea"/>
                          <a:cs typeface="+mn-cs"/>
                        </a:rPr>
                        <a:t>MLPClassifier</a:t>
                      </a:r>
                      <a:endParaRPr lang="el-GR" sz="1400" dirty="0"/>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XGBClassifier</a:t>
                      </a:r>
                      <a:endParaRPr lang="en-US" sz="1400" b="0" kern="1200" dirty="0">
                        <a:solidFill>
                          <a:schemeClr val="dk1"/>
                        </a:solidFill>
                        <a:effectLst/>
                        <a:latin typeface="+mn-lt"/>
                        <a:ea typeface="+mn-ea"/>
                        <a:cs typeface="+mn-cs"/>
                      </a:endParaRPr>
                    </a:p>
                    <a:p>
                      <a:pPr algn="ctr"/>
                      <a:endParaRPr lang="el-GR" sz="1400" dirty="0"/>
                    </a:p>
                  </a:txBody>
                  <a:tcPr/>
                </a:tc>
                <a:tc hMerge="1">
                  <a:txBody>
                    <a:bodyPr/>
                    <a:lstStyle/>
                    <a:p>
                      <a:endParaRPr lang="el-GR"/>
                    </a:p>
                  </a:txBody>
                  <a:tcPr/>
                </a:tc>
                <a:tc>
                  <a:txBody>
                    <a:bodyPr/>
                    <a:lstStyle/>
                    <a:p>
                      <a:pPr algn="ctr"/>
                      <a:r>
                        <a:rPr lang="en-US" sz="1400" b="0" i="0" kern="1200" dirty="0">
                          <a:solidFill>
                            <a:schemeClr val="dk1"/>
                          </a:solidFill>
                          <a:effectLst/>
                          <a:latin typeface="+mn-lt"/>
                          <a:ea typeface="+mn-ea"/>
                          <a:cs typeface="+mn-cs"/>
                        </a:rPr>
                        <a:t>0.824</a:t>
                      </a:r>
                      <a:endParaRPr lang="el-GR" sz="1400" dirty="0"/>
                    </a:p>
                  </a:txBody>
                  <a:tcPr/>
                </a:tc>
                <a:extLst>
                  <a:ext uri="{0D108BD9-81ED-4DB2-BD59-A6C34878D82A}">
                    <a16:rowId xmlns:a16="http://schemas.microsoft.com/office/drawing/2014/main" val="3176577528"/>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(Soft):</a:t>
                      </a:r>
                    </a:p>
                    <a:p>
                      <a:pPr algn="ctr"/>
                      <a:endParaRPr lang="el-GR" sz="1400" dirty="0"/>
                    </a:p>
                  </a:txBody>
                  <a:tcPr/>
                </a:tc>
                <a:tc>
                  <a:txBody>
                    <a:bodyPr/>
                    <a:lstStyle/>
                    <a:p>
                      <a:pPr algn="ctr"/>
                      <a:r>
                        <a:rPr lang="en-US" sz="1400" b="0" kern="1200" dirty="0">
                          <a:solidFill>
                            <a:schemeClr val="dk1"/>
                          </a:solidFill>
                          <a:effectLst/>
                          <a:latin typeface="+mn-lt"/>
                          <a:ea typeface="+mn-ea"/>
                          <a:cs typeface="+mn-cs"/>
                        </a:rPr>
                        <a:t>SVC</a:t>
                      </a:r>
                      <a:endParaRPr lang="el-GR"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RandomForestClassifier</a:t>
                      </a:r>
                      <a:endParaRPr lang="el-GR" sz="1400" dirty="0"/>
                    </a:p>
                    <a:p>
                      <a:pPr algn="ctr"/>
                      <a:endParaRPr lang="el-GR" sz="1400" dirty="0"/>
                    </a:p>
                  </a:txBody>
                  <a:tcPr/>
                </a:tc>
                <a:tc>
                  <a:txBody>
                    <a:bodyPr/>
                    <a:lstStyle/>
                    <a:p>
                      <a:pPr algn="ctr"/>
                      <a:r>
                        <a:rPr lang="en-US" sz="1400" b="0" kern="1200" dirty="0" err="1">
                          <a:solidFill>
                            <a:schemeClr val="dk1"/>
                          </a:solidFill>
                          <a:effectLst/>
                          <a:latin typeface="+mn-lt"/>
                          <a:ea typeface="+mn-ea"/>
                          <a:cs typeface="+mn-cs"/>
                        </a:rPr>
                        <a:t>MLPClassifier</a:t>
                      </a:r>
                      <a:endParaRPr lang="el-GR" sz="1400" dirty="0"/>
                    </a:p>
                  </a:txBody>
                  <a:tcPr/>
                </a:tc>
                <a:tc gridSpan="2">
                  <a:txBody>
                    <a:bodyPr/>
                    <a:lstStyle/>
                    <a:p>
                      <a:pPr algn="ctr"/>
                      <a:r>
                        <a:rPr lang="en-US" sz="1400" b="0" kern="1200" dirty="0" err="1">
                          <a:solidFill>
                            <a:schemeClr val="dk1"/>
                          </a:solidFill>
                          <a:effectLst/>
                          <a:latin typeface="+mn-lt"/>
                          <a:ea typeface="+mn-ea"/>
                          <a:cs typeface="+mn-cs"/>
                        </a:rPr>
                        <a:t>XGBClassifier</a:t>
                      </a:r>
                      <a:endParaRPr lang="el-GR" sz="1400" dirty="0"/>
                    </a:p>
                  </a:txBody>
                  <a:tcPr/>
                </a:tc>
                <a:tc hMerge="1">
                  <a:txBody>
                    <a:bodyPr/>
                    <a:lstStyle/>
                    <a:p>
                      <a:endParaRPr lang="el-G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0.848</a:t>
                      </a:r>
                      <a:endParaRPr lang="el-GR" sz="1400" dirty="0"/>
                    </a:p>
                    <a:p>
                      <a:pPr algn="ctr"/>
                      <a:endParaRPr lang="el-GR" sz="1400" dirty="0"/>
                    </a:p>
                  </a:txBody>
                  <a:tcPr/>
                </a:tc>
                <a:extLst>
                  <a:ext uri="{0D108BD9-81ED-4DB2-BD59-A6C34878D82A}">
                    <a16:rowId xmlns:a16="http://schemas.microsoft.com/office/drawing/2014/main" val="3519773932"/>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(Soft):</a:t>
                      </a:r>
                    </a:p>
                    <a:p>
                      <a:pPr algn="ctr"/>
                      <a:endParaRPr lang="el-GR" sz="1400" dirty="0"/>
                    </a:p>
                  </a:txBody>
                  <a:tcPr/>
                </a:tc>
                <a:tc>
                  <a:txBody>
                    <a:bodyPr/>
                    <a:lstStyle/>
                    <a:p>
                      <a:pPr algn="ctr"/>
                      <a:r>
                        <a:rPr lang="en-US" sz="1400" b="0" kern="1200" dirty="0">
                          <a:solidFill>
                            <a:schemeClr val="dk1"/>
                          </a:solidFill>
                          <a:effectLst/>
                          <a:latin typeface="+mn-lt"/>
                          <a:ea typeface="+mn-ea"/>
                          <a:cs typeface="+mn-cs"/>
                        </a:rPr>
                        <a:t>SVC</a:t>
                      </a:r>
                      <a:endParaRPr lang="el-GR" sz="1400" dirty="0"/>
                    </a:p>
                  </a:txBody>
                  <a:tcPr/>
                </a:tc>
                <a:tc>
                  <a:txBody>
                    <a:bodyPr/>
                    <a:lstStyle/>
                    <a:p>
                      <a:pPr algn="ctr"/>
                      <a:r>
                        <a:rPr lang="en-US" sz="1400" b="0" kern="1200" dirty="0" err="1">
                          <a:solidFill>
                            <a:schemeClr val="dk1"/>
                          </a:solidFill>
                          <a:effectLst/>
                          <a:latin typeface="+mn-lt"/>
                          <a:ea typeface="+mn-ea"/>
                          <a:cs typeface="+mn-cs"/>
                        </a:rPr>
                        <a:t>RandomForestClassifier</a:t>
                      </a:r>
                      <a:endParaRPr lang="el-GR" sz="1400" dirty="0"/>
                    </a:p>
                  </a:txBody>
                  <a:tcPr/>
                </a:tc>
                <a:tc>
                  <a:txBody>
                    <a:bodyPr/>
                    <a:lstStyle/>
                    <a:p>
                      <a:pPr algn="ctr"/>
                      <a:r>
                        <a:rPr lang="en-US" sz="1400" dirty="0"/>
                        <a:t>-</a:t>
                      </a:r>
                      <a:endParaRPr lang="el-GR" sz="1400" dirty="0"/>
                    </a:p>
                  </a:txBody>
                  <a:tcPr/>
                </a:tc>
                <a:tc gridSpan="2">
                  <a:txBody>
                    <a:bodyPr/>
                    <a:lstStyle/>
                    <a:p>
                      <a:pPr algn="ctr"/>
                      <a:r>
                        <a:rPr lang="en-US" sz="1400" b="0" kern="1200" dirty="0" err="1">
                          <a:solidFill>
                            <a:schemeClr val="dk1"/>
                          </a:solidFill>
                          <a:effectLst/>
                          <a:latin typeface="+mn-lt"/>
                          <a:ea typeface="+mn-ea"/>
                          <a:cs typeface="+mn-cs"/>
                        </a:rPr>
                        <a:t>XGBClassifier</a:t>
                      </a:r>
                      <a:endParaRPr lang="el-GR" sz="1400" dirty="0"/>
                    </a:p>
                  </a:txBody>
                  <a:tcPr/>
                </a:tc>
                <a:tc hMerge="1">
                  <a:txBody>
                    <a:bodyPr/>
                    <a:lstStyle/>
                    <a:p>
                      <a:endParaRPr lang="el-GR"/>
                    </a:p>
                  </a:txBody>
                  <a:tcPr/>
                </a:tc>
                <a:tc>
                  <a:txBody>
                    <a:bodyPr/>
                    <a:lstStyle/>
                    <a:p>
                      <a:pPr algn="ctr"/>
                      <a:r>
                        <a:rPr lang="en-US" sz="1400" dirty="0"/>
                        <a:t>0.853</a:t>
                      </a:r>
                      <a:endParaRPr lang="el-GR" sz="1400" dirty="0"/>
                    </a:p>
                  </a:txBody>
                  <a:tcPr/>
                </a:tc>
                <a:extLst>
                  <a:ext uri="{0D108BD9-81ED-4DB2-BD59-A6C34878D82A}">
                    <a16:rowId xmlns:a16="http://schemas.microsoft.com/office/drawing/2014/main" val="2901629698"/>
                  </a:ext>
                </a:extLst>
              </a:tr>
              <a:tr h="5155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Voting (Soft):</a:t>
                      </a:r>
                    </a:p>
                    <a:p>
                      <a:pPr algn="ctr"/>
                      <a:endParaRPr lang="el-GR" sz="1400" dirty="0"/>
                    </a:p>
                  </a:txBody>
                  <a:tcPr/>
                </a:tc>
                <a:tc>
                  <a:txBody>
                    <a:bodyPr/>
                    <a:lstStyle/>
                    <a:p>
                      <a:pPr algn="ctr"/>
                      <a:r>
                        <a:rPr lang="en-US" sz="1400" b="0" kern="1200" dirty="0">
                          <a:solidFill>
                            <a:schemeClr val="dk1"/>
                          </a:solidFill>
                          <a:effectLst/>
                          <a:latin typeface="+mn-lt"/>
                          <a:ea typeface="+mn-ea"/>
                          <a:cs typeface="+mn-cs"/>
                        </a:rPr>
                        <a:t>SVC</a:t>
                      </a:r>
                      <a:endParaRPr lang="el-GR" sz="1400" dirty="0"/>
                    </a:p>
                  </a:txBody>
                  <a:tcPr/>
                </a:tc>
                <a:tc>
                  <a:txBody>
                    <a:bodyPr/>
                    <a:lstStyle/>
                    <a:p>
                      <a:pPr algn="ctr"/>
                      <a:r>
                        <a:rPr lang="en-US" sz="1400" dirty="0"/>
                        <a:t>-</a:t>
                      </a:r>
                      <a:endParaRPr lang="el-GR" sz="1400" dirty="0"/>
                    </a:p>
                  </a:txBody>
                  <a:tcPr/>
                </a:tc>
                <a:tc>
                  <a:txBody>
                    <a:bodyPr/>
                    <a:lstStyle/>
                    <a:p>
                      <a:pPr algn="ctr"/>
                      <a:r>
                        <a:rPr lang="en-US" sz="1400" dirty="0"/>
                        <a:t>-</a:t>
                      </a:r>
                      <a:endParaRPr lang="el-GR" sz="1400" dirty="0"/>
                    </a:p>
                  </a:txBody>
                  <a:tcPr/>
                </a:tc>
                <a:tc gridSpan="2">
                  <a:txBody>
                    <a:bodyPr/>
                    <a:lstStyle/>
                    <a:p>
                      <a:pPr algn="ctr"/>
                      <a:r>
                        <a:rPr lang="en-US" sz="1400" b="0" kern="1200" dirty="0" err="1">
                          <a:solidFill>
                            <a:schemeClr val="dk1"/>
                          </a:solidFill>
                          <a:effectLst/>
                          <a:latin typeface="+mn-lt"/>
                          <a:ea typeface="+mn-ea"/>
                          <a:cs typeface="+mn-cs"/>
                        </a:rPr>
                        <a:t>XGBClassifier</a:t>
                      </a:r>
                      <a:endParaRPr lang="el-GR" sz="1400" dirty="0"/>
                    </a:p>
                  </a:txBody>
                  <a:tcPr/>
                </a:tc>
                <a:tc hMerge="1">
                  <a:txBody>
                    <a:bodyPr/>
                    <a:lstStyle/>
                    <a:p>
                      <a:endParaRPr lang="el-GR"/>
                    </a:p>
                  </a:txBody>
                  <a:tcPr/>
                </a:tc>
                <a:tc>
                  <a:txBody>
                    <a:bodyPr/>
                    <a:lstStyle/>
                    <a:p>
                      <a:pPr algn="ctr"/>
                      <a:r>
                        <a:rPr lang="en-US" sz="1400" dirty="0"/>
                        <a:t>0.848</a:t>
                      </a:r>
                      <a:endParaRPr lang="el-GR" sz="1400" dirty="0"/>
                    </a:p>
                  </a:txBody>
                  <a:tcPr/>
                </a:tc>
                <a:extLst>
                  <a:ext uri="{0D108BD9-81ED-4DB2-BD59-A6C34878D82A}">
                    <a16:rowId xmlns:a16="http://schemas.microsoft.com/office/drawing/2014/main" val="4063739475"/>
                  </a:ext>
                </a:extLst>
              </a:tr>
              <a:tr h="515540">
                <a:tc>
                  <a:txBody>
                    <a:bodyPr/>
                    <a:lstStyle/>
                    <a:p>
                      <a:pPr algn="ctr"/>
                      <a:r>
                        <a:rPr lang="en-US" sz="1400" dirty="0"/>
                        <a:t>Stacking</a:t>
                      </a:r>
                      <a:endParaRPr lang="el-GR" sz="1400" dirty="0"/>
                    </a:p>
                  </a:txBody>
                  <a:tcPr/>
                </a:tc>
                <a:tc>
                  <a:txBody>
                    <a:bodyPr/>
                    <a:lstStyle/>
                    <a:p>
                      <a:pPr algn="ctr"/>
                      <a:r>
                        <a:rPr lang="en-US" sz="1400" dirty="0" err="1"/>
                        <a:t>OneVsRest</a:t>
                      </a:r>
                      <a:endParaRPr lang="el-GR" sz="1400" dirty="0"/>
                    </a:p>
                  </a:txBody>
                  <a:tcPr/>
                </a:tc>
                <a:tc>
                  <a:txBody>
                    <a:bodyPr/>
                    <a:lstStyle/>
                    <a:p>
                      <a:pPr algn="ctr"/>
                      <a:r>
                        <a:rPr lang="en-US" sz="1400" b="0" kern="1200" dirty="0" err="1">
                          <a:solidFill>
                            <a:schemeClr val="dk1"/>
                          </a:solidFill>
                          <a:effectLst/>
                          <a:latin typeface="+mn-lt"/>
                          <a:ea typeface="+mn-ea"/>
                          <a:cs typeface="+mn-cs"/>
                        </a:rPr>
                        <a:t>RandomForestClassifier</a:t>
                      </a:r>
                      <a:endParaRPr lang="el-GR" sz="1400" dirty="0"/>
                    </a:p>
                  </a:txBody>
                  <a:tcPr/>
                </a:tc>
                <a:tc>
                  <a:txBody>
                    <a:bodyPr/>
                    <a:lstStyle/>
                    <a:p>
                      <a:pPr algn="ctr"/>
                      <a:r>
                        <a:rPr lang="en-US" sz="1400" b="0" kern="1200" dirty="0" err="1">
                          <a:solidFill>
                            <a:schemeClr val="dk1"/>
                          </a:solidFill>
                          <a:effectLst/>
                          <a:latin typeface="+mn-lt"/>
                          <a:ea typeface="+mn-ea"/>
                          <a:cs typeface="+mn-cs"/>
                        </a:rPr>
                        <a:t>MLPClassifier</a:t>
                      </a:r>
                      <a:endParaRPr lang="el-GR" sz="1400" dirty="0"/>
                    </a:p>
                  </a:txBody>
                  <a:tcPr/>
                </a:tc>
                <a:tc gridSpan="2">
                  <a:txBody>
                    <a:bodyPr/>
                    <a:lstStyle/>
                    <a:p>
                      <a:pPr algn="ctr"/>
                      <a:r>
                        <a:rPr lang="en-US" sz="1400" dirty="0"/>
                        <a:t>Logistic Regression (Final)</a:t>
                      </a:r>
                      <a:endParaRPr lang="el-GR" sz="1400" dirty="0"/>
                    </a:p>
                  </a:txBody>
                  <a:tcPr/>
                </a:tc>
                <a:tc hMerge="1">
                  <a:txBody>
                    <a:bodyPr/>
                    <a:lstStyle/>
                    <a:p>
                      <a:endParaRPr lang="el-GR"/>
                    </a:p>
                  </a:txBody>
                  <a:tcPr/>
                </a:tc>
                <a:tc>
                  <a:txBody>
                    <a:bodyPr/>
                    <a:lstStyle/>
                    <a:p>
                      <a:pPr algn="ctr"/>
                      <a:r>
                        <a:rPr lang="en-US" sz="1400" dirty="0"/>
                        <a:t>0.849</a:t>
                      </a:r>
                      <a:endParaRPr lang="el-GR" sz="1400" dirty="0"/>
                    </a:p>
                  </a:txBody>
                  <a:tcPr/>
                </a:tc>
                <a:extLst>
                  <a:ext uri="{0D108BD9-81ED-4DB2-BD59-A6C34878D82A}">
                    <a16:rowId xmlns:a16="http://schemas.microsoft.com/office/drawing/2014/main" val="1029695569"/>
                  </a:ext>
                </a:extLst>
              </a:tr>
              <a:tr h="576192">
                <a:tc>
                  <a:txBody>
                    <a:bodyPr/>
                    <a:lstStyle/>
                    <a:p>
                      <a:pPr algn="ctr"/>
                      <a:r>
                        <a:rPr kumimoji="0" lang="en-US" sz="1400" b="0" i="0" u="none" strike="noStrike" kern="1200" cap="none" spc="0" normalizeH="0" baseline="0" noProof="0" dirty="0">
                          <a:ln>
                            <a:noFill/>
                          </a:ln>
                          <a:solidFill>
                            <a:prstClr val="black"/>
                          </a:solidFill>
                          <a:effectLst/>
                          <a:uLnTx/>
                          <a:uFillTx/>
                          <a:latin typeface="+mn-lt"/>
                          <a:ea typeface="+mn-ea"/>
                          <a:cs typeface="+mn-cs"/>
                        </a:rPr>
                        <a:t>Bagged Decision Trees </a:t>
                      </a:r>
                      <a:endParaRPr lang="el-GR" dirty="0"/>
                    </a:p>
                  </a:txBody>
                  <a:tcPr/>
                </a:tc>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mn-lt"/>
                          <a:ea typeface="+mn-ea"/>
                          <a:cs typeface="+mn-cs"/>
                        </a:rPr>
                        <a:t>DecisionTreeClassifier</a:t>
                      </a:r>
                      <a:endParaRPr lang="en-US" sz="1400" kern="1200" dirty="0">
                        <a:solidFill>
                          <a:schemeClr val="dk1"/>
                        </a:solidFill>
                        <a:latin typeface="+mn-lt"/>
                        <a:ea typeface="+mn-ea"/>
                        <a:cs typeface="+mn-cs"/>
                      </a:endParaRPr>
                    </a:p>
                    <a:p>
                      <a:pPr algn="ctr"/>
                      <a:endParaRPr lang="el-GR" dirty="0"/>
                    </a:p>
                  </a:txBody>
                  <a:tcPr/>
                </a:tc>
                <a:tc hMerge="1">
                  <a:txBody>
                    <a:bodyPr/>
                    <a:lstStyle/>
                    <a:p>
                      <a:pPr algn="ctr"/>
                      <a:endParaRPr lang="el-GR" dirty="0"/>
                    </a:p>
                  </a:txBody>
                  <a:tcPr/>
                </a:tc>
                <a:tc hMerge="1">
                  <a:txBody>
                    <a:bodyPr/>
                    <a:lstStyle/>
                    <a:p>
                      <a:pPr algn="ctr"/>
                      <a:endParaRPr lang="el-GR" dirty="0"/>
                    </a:p>
                  </a:txBody>
                  <a:tcPr/>
                </a:tc>
                <a:tc hMerge="1">
                  <a:txBody>
                    <a:bodyPr/>
                    <a:lstStyle/>
                    <a:p>
                      <a:pPr algn="ctr"/>
                      <a:endParaRPr lang="el-GR" dirty="0"/>
                    </a:p>
                  </a:txBody>
                  <a:tcPr/>
                </a:tc>
                <a:tc hMerge="1">
                  <a:txBody>
                    <a:bodyPr/>
                    <a:lstStyle/>
                    <a:p>
                      <a:endParaRPr lang="el-GR"/>
                    </a:p>
                  </a:txBody>
                  <a:tcPr/>
                </a:tc>
                <a:tc>
                  <a:txBody>
                    <a:bodyPr/>
                    <a:lstStyle/>
                    <a:p>
                      <a:pPr algn="ctr"/>
                      <a:r>
                        <a:rPr lang="en-US" sz="1400" kern="1200" dirty="0">
                          <a:solidFill>
                            <a:schemeClr val="dk1"/>
                          </a:solidFill>
                          <a:latin typeface="+mn-lt"/>
                          <a:ea typeface="+mn-ea"/>
                          <a:cs typeface="+mn-cs"/>
                        </a:rPr>
                        <a:t>0.688</a:t>
                      </a:r>
                      <a:endParaRPr lang="el-GR" sz="1400" kern="1200" dirty="0">
                        <a:solidFill>
                          <a:schemeClr val="dk1"/>
                        </a:solidFill>
                        <a:latin typeface="+mn-lt"/>
                        <a:ea typeface="+mn-ea"/>
                        <a:cs typeface="+mn-cs"/>
                      </a:endParaRPr>
                    </a:p>
                  </a:txBody>
                  <a:tcPr/>
                </a:tc>
                <a:extLst>
                  <a:ext uri="{0D108BD9-81ED-4DB2-BD59-A6C34878D82A}">
                    <a16:rowId xmlns:a16="http://schemas.microsoft.com/office/drawing/2014/main" val="2914352316"/>
                  </a:ext>
                </a:extLst>
              </a:tr>
              <a:tr h="576192">
                <a:tc>
                  <a:txBody>
                    <a:bodyPr/>
                    <a:lstStyle/>
                    <a:p>
                      <a:pPr algn="ctr"/>
                      <a:r>
                        <a:rPr kumimoji="0" lang="en-US" sz="1400" b="0" i="0" u="none" strike="noStrike" kern="1200" cap="none" spc="0" normalizeH="0" baseline="0" noProof="0" dirty="0">
                          <a:ln>
                            <a:noFill/>
                          </a:ln>
                          <a:solidFill>
                            <a:prstClr val="black"/>
                          </a:solidFill>
                          <a:effectLst/>
                          <a:uLnTx/>
                          <a:uFillTx/>
                          <a:latin typeface="+mn-lt"/>
                          <a:ea typeface="+mn-ea"/>
                          <a:cs typeface="+mn-cs"/>
                        </a:rPr>
                        <a:t>Stacking</a:t>
                      </a:r>
                      <a:endParaRPr lang="el-GR" dirty="0"/>
                    </a:p>
                  </a:txBody>
                  <a:tcPr/>
                </a:tc>
                <a:tc>
                  <a:txBody>
                    <a:bodyPr/>
                    <a:lstStyle/>
                    <a:p>
                      <a:pPr algn="ctr"/>
                      <a:r>
                        <a:rPr kumimoji="0" lang="en-US" sz="1400" b="0" i="0" u="none" strike="noStrike" kern="1200" cap="none" spc="0" normalizeH="0" baseline="0" noProof="0" dirty="0">
                          <a:ln>
                            <a:noFill/>
                          </a:ln>
                          <a:solidFill>
                            <a:prstClr val="black"/>
                          </a:solidFill>
                          <a:effectLst/>
                          <a:uLnTx/>
                          <a:uFillTx/>
                          <a:latin typeface="+mn-lt"/>
                          <a:ea typeface="+mn-ea"/>
                          <a:cs typeface="+mn-cs"/>
                        </a:rPr>
                        <a:t>SVC</a:t>
                      </a:r>
                      <a:endParaRPr lang="el-GR" dirty="0"/>
                    </a:p>
                  </a:txBody>
                  <a:tcPr/>
                </a:tc>
                <a:tc>
                  <a:txBody>
                    <a:bodyPr/>
                    <a:lstStyle/>
                    <a:p>
                      <a:r>
                        <a:rPr kumimoji="0" lang="en-US" sz="1400" b="0" i="0" u="none" strike="noStrike" kern="1200" cap="none" spc="0" normalizeH="0" baseline="0" noProof="0" dirty="0" err="1">
                          <a:ln>
                            <a:noFill/>
                          </a:ln>
                          <a:solidFill>
                            <a:prstClr val="black"/>
                          </a:solidFill>
                          <a:effectLst/>
                          <a:uLnTx/>
                          <a:uFillTx/>
                          <a:latin typeface="+mn-lt"/>
                          <a:ea typeface="+mn-ea"/>
                          <a:cs typeface="+mn-cs"/>
                        </a:rPr>
                        <a:t>RandomForestClassifier</a:t>
                      </a:r>
                      <a:endParaRPr lang="el-GR" dirty="0"/>
                    </a:p>
                  </a:txBody>
                  <a:tcPr/>
                </a:tc>
                <a:tc gridSpan="2">
                  <a:txBody>
                    <a:bodyPr/>
                    <a:lstStyle/>
                    <a:p>
                      <a:r>
                        <a:rPr kumimoji="0" lang="en-US" sz="1400" b="0" i="0" u="none" strike="noStrike" kern="1200" cap="none" spc="0" normalizeH="0" baseline="0" dirty="0">
                          <a:ln>
                            <a:noFill/>
                          </a:ln>
                          <a:solidFill>
                            <a:prstClr val="black"/>
                          </a:solidFill>
                          <a:effectLst/>
                          <a:uLnTx/>
                          <a:uFillTx/>
                          <a:latin typeface="+mn-lt"/>
                          <a:ea typeface="+mn-ea"/>
                          <a:cs typeface="+mn-cs"/>
                        </a:rPr>
                        <a:t>KNN</a:t>
                      </a:r>
                      <a:endParaRPr kumimoji="0" lang="el-GR" sz="1400" b="0" i="0" u="none" strike="noStrike" kern="1200" cap="none" spc="0" normalizeH="0" baseline="0" dirty="0">
                        <a:ln>
                          <a:noFill/>
                        </a:ln>
                        <a:solidFill>
                          <a:prstClr val="black"/>
                        </a:solidFill>
                        <a:effectLst/>
                        <a:uLnTx/>
                        <a:uFillTx/>
                        <a:latin typeface="+mn-lt"/>
                        <a:ea typeface="+mn-ea"/>
                        <a:cs typeface="+mn-cs"/>
                      </a:endParaRPr>
                    </a:p>
                  </a:txBody>
                  <a:tcPr/>
                </a:tc>
                <a:tc hMerge="1">
                  <a:txBody>
                    <a:bodyPr/>
                    <a:lstStyle/>
                    <a:p>
                      <a:endParaRPr lang="el-GR"/>
                    </a:p>
                  </a:txBody>
                  <a:tcPr/>
                </a:tc>
                <a:tc>
                  <a:txBody>
                    <a:bodyPr/>
                    <a:lstStyle/>
                    <a:p>
                      <a:pPr algn="ctr"/>
                      <a:r>
                        <a:rPr kumimoji="0" lang="en-US" sz="1400" b="0" i="0" u="none" strike="noStrike" kern="1200" cap="none" spc="0" normalizeH="0" baseline="0" noProof="0" dirty="0" err="1">
                          <a:ln>
                            <a:noFill/>
                          </a:ln>
                          <a:solidFill>
                            <a:prstClr val="black"/>
                          </a:solidFill>
                          <a:effectLst/>
                          <a:uLnTx/>
                          <a:uFillTx/>
                          <a:latin typeface="+mn-lt"/>
                          <a:ea typeface="+mn-ea"/>
                          <a:cs typeface="+mn-cs"/>
                        </a:rPr>
                        <a:t>RandomForestClassifier</a:t>
                      </a:r>
                      <a:r>
                        <a:rPr kumimoji="0" lang="en-US" sz="1400" b="0" i="0" u="none" strike="noStrike" kern="1200" cap="none" spc="0" normalizeH="0" baseline="0" noProof="0" dirty="0">
                          <a:ln>
                            <a:noFill/>
                          </a:ln>
                          <a:solidFill>
                            <a:prstClr val="black"/>
                          </a:solidFill>
                          <a:effectLst/>
                          <a:uLnTx/>
                          <a:uFillTx/>
                          <a:latin typeface="+mn-lt"/>
                          <a:ea typeface="+mn-ea"/>
                          <a:cs typeface="+mn-cs"/>
                        </a:rPr>
                        <a:t> (Final)</a:t>
                      </a:r>
                      <a:endParaRPr lang="el-GR" dirty="0"/>
                    </a:p>
                  </a:txBody>
                  <a:tcPr/>
                </a:tc>
                <a:tc>
                  <a:txBody>
                    <a:bodyPr/>
                    <a:lstStyle/>
                    <a:p>
                      <a:pPr algn="ctr"/>
                      <a:r>
                        <a:rPr lang="en-US" sz="1400" kern="1200" dirty="0">
                          <a:solidFill>
                            <a:schemeClr val="dk1"/>
                          </a:solidFill>
                          <a:latin typeface="+mn-lt"/>
                          <a:ea typeface="+mn-ea"/>
                          <a:cs typeface="+mn-cs"/>
                        </a:rPr>
                        <a:t>0.858</a:t>
                      </a:r>
                      <a:endParaRPr lang="el-GR" sz="1400" kern="1200" dirty="0">
                        <a:solidFill>
                          <a:schemeClr val="dk1"/>
                        </a:solidFill>
                        <a:latin typeface="+mn-lt"/>
                        <a:ea typeface="+mn-ea"/>
                        <a:cs typeface="+mn-cs"/>
                      </a:endParaRPr>
                    </a:p>
                  </a:txBody>
                  <a:tcPr/>
                </a:tc>
                <a:extLst>
                  <a:ext uri="{0D108BD9-81ED-4DB2-BD59-A6C34878D82A}">
                    <a16:rowId xmlns:a16="http://schemas.microsoft.com/office/drawing/2014/main" val="962550167"/>
                  </a:ext>
                </a:extLst>
              </a:tr>
              <a:tr h="5761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err="1">
                          <a:ln>
                            <a:noFill/>
                          </a:ln>
                          <a:solidFill>
                            <a:prstClr val="black"/>
                          </a:solidFill>
                          <a:effectLst/>
                          <a:uLnTx/>
                          <a:uFillTx/>
                          <a:latin typeface="+mn-lt"/>
                          <a:ea typeface="+mn-ea"/>
                          <a:cs typeface="+mn-cs"/>
                        </a:rPr>
                        <a:t>AdaBoostClassifier</a:t>
                      </a:r>
                      <a:endParaRPr kumimoji="0" lang="en-US" sz="1400" b="0" i="0" u="none" strike="noStrike" kern="1200" cap="none" spc="0" normalizeH="0" baseline="0" dirty="0">
                        <a:ln>
                          <a:noFill/>
                        </a:ln>
                        <a:solidFill>
                          <a:prstClr val="black"/>
                        </a:solidFill>
                        <a:effectLst/>
                        <a:uLnTx/>
                        <a:uFillTx/>
                        <a:latin typeface="+mn-lt"/>
                        <a:ea typeface="+mn-ea"/>
                        <a:cs typeface="+mn-cs"/>
                      </a:endParaRPr>
                    </a:p>
                    <a:p>
                      <a:pPr algn="ctr"/>
                      <a:endParaRPr lang="el-GR" dirty="0"/>
                    </a:p>
                  </a:txBody>
                  <a:tcPr/>
                </a:tc>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err="1">
                          <a:ln>
                            <a:noFill/>
                          </a:ln>
                          <a:solidFill>
                            <a:prstClr val="black"/>
                          </a:solidFill>
                          <a:effectLst/>
                          <a:uLnTx/>
                          <a:uFillTx/>
                          <a:latin typeface="+mn-lt"/>
                          <a:ea typeface="+mn-ea"/>
                          <a:cs typeface="+mn-cs"/>
                        </a:rPr>
                        <a:t>DecisionTreeClassifier</a:t>
                      </a:r>
                      <a:endParaRPr kumimoji="0" lang="en-US" sz="1400" b="0" i="0" u="none" strike="noStrike" kern="1200" cap="none" spc="0" normalizeH="0" baseline="0" dirty="0">
                        <a:ln>
                          <a:noFill/>
                        </a:ln>
                        <a:solidFill>
                          <a:prstClr val="black"/>
                        </a:solidFill>
                        <a:effectLst/>
                        <a:uLnTx/>
                        <a:uFillTx/>
                        <a:latin typeface="+mn-lt"/>
                        <a:ea typeface="+mn-ea"/>
                        <a:cs typeface="+mn-cs"/>
                      </a:endParaRPr>
                    </a:p>
                    <a:p>
                      <a:pPr algn="ctr"/>
                      <a:endParaRPr lang="el-GR" dirty="0"/>
                    </a:p>
                  </a:txBody>
                  <a:tcPr/>
                </a:tc>
                <a:tc hMerge="1">
                  <a:txBody>
                    <a:bodyPr/>
                    <a:lstStyle/>
                    <a:p>
                      <a:pPr algn="ctr"/>
                      <a:endParaRPr lang="el-GR" dirty="0"/>
                    </a:p>
                  </a:txBody>
                  <a:tcPr/>
                </a:tc>
                <a:tc hMerge="1">
                  <a:txBody>
                    <a:bodyPr/>
                    <a:lstStyle/>
                    <a:p>
                      <a:pPr algn="ctr"/>
                      <a:endParaRPr lang="el-GR" dirty="0"/>
                    </a:p>
                  </a:txBody>
                  <a:tcPr/>
                </a:tc>
                <a:tc hMerge="1">
                  <a:txBody>
                    <a:bodyPr/>
                    <a:lstStyle/>
                    <a:p>
                      <a:pPr algn="ctr"/>
                      <a:endParaRPr lang="el-GR" dirty="0"/>
                    </a:p>
                  </a:txBody>
                  <a:tcPr/>
                </a:tc>
                <a:tc hMerge="1">
                  <a:txBody>
                    <a:bodyPr/>
                    <a:lstStyle/>
                    <a:p>
                      <a:endParaRPr lang="el-GR"/>
                    </a:p>
                  </a:txBody>
                  <a:tcPr/>
                </a:tc>
                <a:tc>
                  <a:txBody>
                    <a:bodyPr/>
                    <a:lstStyle/>
                    <a:p>
                      <a:pPr algn="ctr"/>
                      <a:r>
                        <a:rPr lang="en-US" sz="1400" kern="1200" dirty="0">
                          <a:solidFill>
                            <a:schemeClr val="dk1"/>
                          </a:solidFill>
                          <a:latin typeface="+mn-lt"/>
                          <a:ea typeface="+mn-ea"/>
                          <a:cs typeface="+mn-cs"/>
                        </a:rPr>
                        <a:t>0.356</a:t>
                      </a:r>
                      <a:endParaRPr lang="el-GR" sz="1400" kern="1200" dirty="0">
                        <a:solidFill>
                          <a:schemeClr val="dk1"/>
                        </a:solidFill>
                        <a:latin typeface="+mn-lt"/>
                        <a:ea typeface="+mn-ea"/>
                        <a:cs typeface="+mn-cs"/>
                      </a:endParaRPr>
                    </a:p>
                  </a:txBody>
                  <a:tcPr/>
                </a:tc>
                <a:extLst>
                  <a:ext uri="{0D108BD9-81ED-4DB2-BD59-A6C34878D82A}">
                    <a16:rowId xmlns:a16="http://schemas.microsoft.com/office/drawing/2014/main" val="1803410388"/>
                  </a:ext>
                </a:extLst>
              </a:tr>
            </a:tbl>
          </a:graphicData>
        </a:graphic>
      </p:graphicFrame>
    </p:spTree>
    <p:extLst>
      <p:ext uri="{BB962C8B-B14F-4D97-AF65-F5344CB8AC3E}">
        <p14:creationId xmlns:p14="http://schemas.microsoft.com/office/powerpoint/2010/main" val="4252212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F391860-D44F-8899-9400-5C5762C840B9}"/>
              </a:ext>
            </a:extLst>
          </p:cNvPr>
          <p:cNvSpPr>
            <a:spLocks noGrp="1"/>
          </p:cNvSpPr>
          <p:nvPr>
            <p:ph type="title"/>
          </p:nvPr>
        </p:nvSpPr>
        <p:spPr>
          <a:xfrm>
            <a:off x="581193" y="1882066"/>
            <a:ext cx="11029615" cy="1633491"/>
          </a:xfrm>
        </p:spPr>
        <p:txBody>
          <a:bodyPr anchor="b">
            <a:normAutofit/>
          </a:bodyPr>
          <a:lstStyle/>
          <a:p>
            <a:r>
              <a:rPr lang="en-US" b="0" i="0" dirty="0">
                <a:effectLst/>
              </a:rPr>
              <a:t>					Thanks for your time!!</a:t>
            </a:r>
            <a:endParaRPr lang="el-GR" dirty="0"/>
          </a:p>
        </p:txBody>
      </p:sp>
    </p:spTree>
    <p:extLst>
      <p:ext uri="{BB962C8B-B14F-4D97-AF65-F5344CB8AC3E}">
        <p14:creationId xmlns:p14="http://schemas.microsoft.com/office/powerpoint/2010/main" val="269700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57CC7EB-7D4F-F062-714B-74144BCE1491}"/>
              </a:ext>
            </a:extLst>
          </p:cNvPr>
          <p:cNvSpPr>
            <a:spLocks noGrp="1"/>
          </p:cNvSpPr>
          <p:nvPr>
            <p:ph type="title"/>
          </p:nvPr>
        </p:nvSpPr>
        <p:spPr/>
        <p:txBody>
          <a:bodyPr/>
          <a:lstStyle/>
          <a:p>
            <a:r>
              <a:rPr lang="en-US" dirty="0">
                <a:solidFill>
                  <a:srgbClr val="374151"/>
                </a:solidFill>
                <a:latin typeface="Söhne"/>
              </a:rPr>
              <a:t>A.1 - classifier with same covariance</a:t>
            </a:r>
            <a:endParaRPr lang="el-GR" dirty="0"/>
          </a:p>
        </p:txBody>
      </p:sp>
      <p:sp>
        <p:nvSpPr>
          <p:cNvPr id="3" name="Θέση περιεχομένου 2">
            <a:extLst>
              <a:ext uri="{FF2B5EF4-FFF2-40B4-BE49-F238E27FC236}">
                <a16:creationId xmlns:a16="http://schemas.microsoft.com/office/drawing/2014/main" id="{6312211A-9D1F-AC55-C727-D5CF3481CE65}"/>
              </a:ext>
            </a:extLst>
          </p:cNvPr>
          <p:cNvSpPr>
            <a:spLocks noGrp="1"/>
          </p:cNvSpPr>
          <p:nvPr>
            <p:ph sz="half" idx="1"/>
          </p:nvPr>
        </p:nvSpPr>
        <p:spPr/>
        <p:txBody>
          <a:bodyPr>
            <a:normAutofit/>
          </a:bodyPr>
          <a:lstStyle/>
          <a:p>
            <a:pPr algn="l">
              <a:buFont typeface="Arial" panose="020B0604020202020204" pitchFamily="34" charset="0"/>
              <a:buChar char="•"/>
            </a:pPr>
            <a:r>
              <a:rPr lang="en-US" b="1" i="0" dirty="0">
                <a:solidFill>
                  <a:srgbClr val="374151"/>
                </a:solidFill>
                <a:effectLst/>
                <a:latin typeface="Söhne"/>
              </a:rPr>
              <a:t>Classifier Type:</a:t>
            </a:r>
            <a:r>
              <a:rPr lang="en-US" b="0" i="0" dirty="0">
                <a:solidFill>
                  <a:srgbClr val="374151"/>
                </a:solidFill>
                <a:effectLst/>
                <a:latin typeface="Söhne"/>
              </a:rPr>
              <a:t> Gaussian Naive Bayes.</a:t>
            </a:r>
          </a:p>
          <a:p>
            <a:pPr algn="l">
              <a:buFont typeface="Arial" panose="020B0604020202020204" pitchFamily="34" charset="0"/>
              <a:buChar char="•"/>
            </a:pPr>
            <a:r>
              <a:rPr lang="en-US" b="1" i="0" dirty="0">
                <a:solidFill>
                  <a:srgbClr val="374151"/>
                </a:solidFill>
                <a:effectLst/>
                <a:latin typeface="Söhne"/>
              </a:rPr>
              <a:t>Assumption:</a:t>
            </a:r>
            <a:r>
              <a:rPr lang="en-US" b="0" i="0" dirty="0">
                <a:solidFill>
                  <a:srgbClr val="374151"/>
                </a:solidFill>
                <a:effectLst/>
                <a:latin typeface="Söhne"/>
              </a:rPr>
              <a:t> Same covariance matrix for all classes.</a:t>
            </a:r>
          </a:p>
          <a:p>
            <a:pPr algn="l">
              <a:buFont typeface="Arial" panose="020B0604020202020204" pitchFamily="34" charset="0"/>
              <a:buChar char="•"/>
            </a:pPr>
            <a:r>
              <a:rPr lang="en-US" b="1" i="0" dirty="0">
                <a:solidFill>
                  <a:srgbClr val="374151"/>
                </a:solidFill>
                <a:effectLst/>
                <a:latin typeface="Söhne"/>
              </a:rPr>
              <a:t>Training:</a:t>
            </a:r>
            <a:r>
              <a:rPr lang="en-US" b="0" i="0" dirty="0">
                <a:solidFill>
                  <a:srgbClr val="374151"/>
                </a:solidFill>
                <a:effectLst/>
                <a:latin typeface="Söhne"/>
              </a:rPr>
              <a:t> Fit the classifier with the training data.</a:t>
            </a:r>
          </a:p>
          <a:p>
            <a:pPr algn="l">
              <a:buFont typeface="Arial" panose="020B0604020202020204" pitchFamily="34" charset="0"/>
              <a:buChar char="•"/>
            </a:pPr>
            <a:r>
              <a:rPr lang="en-US" b="1" i="0" dirty="0">
                <a:solidFill>
                  <a:srgbClr val="374151"/>
                </a:solidFill>
                <a:effectLst/>
                <a:latin typeface="Söhne"/>
              </a:rPr>
              <a:t>Predictions:</a:t>
            </a:r>
            <a:r>
              <a:rPr lang="en-US" b="0" i="0" dirty="0">
                <a:solidFill>
                  <a:srgbClr val="374151"/>
                </a:solidFill>
                <a:effectLst/>
                <a:latin typeface="Söhne"/>
              </a:rPr>
              <a:t> Use the trained classifier to make predictions on the test set.</a:t>
            </a:r>
          </a:p>
          <a:p>
            <a:pPr algn="l">
              <a:buFont typeface="Arial" panose="020B0604020202020204" pitchFamily="34" charset="0"/>
              <a:buChar char="•"/>
            </a:pPr>
            <a:r>
              <a:rPr lang="en-US" b="1" i="0" dirty="0">
                <a:solidFill>
                  <a:srgbClr val="374151"/>
                </a:solidFill>
                <a:effectLst/>
                <a:latin typeface="Söhne"/>
              </a:rPr>
              <a:t>Error Calculation:</a:t>
            </a:r>
            <a:r>
              <a:rPr lang="en-US" b="0" i="0" dirty="0">
                <a:solidFill>
                  <a:srgbClr val="374151"/>
                </a:solidFill>
                <a:effectLst/>
                <a:latin typeface="Söhne"/>
              </a:rPr>
              <a:t> Calculate the mean error by comparing the predicted labels with the true labels. Utilize the accuracy score as the error metric.</a:t>
            </a:r>
          </a:p>
          <a:p>
            <a:pPr algn="l">
              <a:buFont typeface="Arial" panose="020B0604020202020204" pitchFamily="34" charset="0"/>
              <a:buChar char="•"/>
            </a:pPr>
            <a:r>
              <a:rPr lang="en-US" b="1" i="0" dirty="0">
                <a:solidFill>
                  <a:srgbClr val="374151"/>
                </a:solidFill>
                <a:effectLst/>
                <a:latin typeface="Söhne"/>
              </a:rPr>
              <a:t>Result Display:</a:t>
            </a:r>
            <a:r>
              <a:rPr lang="en-US" b="0" i="0" dirty="0">
                <a:solidFill>
                  <a:srgbClr val="374151"/>
                </a:solidFill>
                <a:effectLst/>
                <a:latin typeface="Söhne"/>
              </a:rPr>
              <a:t> Print and store the mean error for the case of the same covariance matrix.</a:t>
            </a:r>
          </a:p>
        </p:txBody>
      </p:sp>
      <p:pic>
        <p:nvPicPr>
          <p:cNvPr id="6" name="Θέση περιεχομένου 5">
            <a:extLst>
              <a:ext uri="{FF2B5EF4-FFF2-40B4-BE49-F238E27FC236}">
                <a16:creationId xmlns:a16="http://schemas.microsoft.com/office/drawing/2014/main" id="{C023A86D-0156-C60F-5BB2-D964671F590A}"/>
              </a:ext>
            </a:extLst>
          </p:cNvPr>
          <p:cNvPicPr>
            <a:picLocks noGrp="1" noChangeAspect="1"/>
          </p:cNvPicPr>
          <p:nvPr>
            <p:ph sz="half" idx="2"/>
          </p:nvPr>
        </p:nvPicPr>
        <p:blipFill>
          <a:blip r:embed="rId2"/>
          <a:stretch>
            <a:fillRect/>
          </a:stretch>
        </p:blipFill>
        <p:spPr>
          <a:xfrm>
            <a:off x="6188075" y="2754311"/>
            <a:ext cx="5422900" cy="2579691"/>
          </a:xfrm>
        </p:spPr>
      </p:pic>
    </p:spTree>
    <p:extLst>
      <p:ext uri="{BB962C8B-B14F-4D97-AF65-F5344CB8AC3E}">
        <p14:creationId xmlns:p14="http://schemas.microsoft.com/office/powerpoint/2010/main" val="333829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85D4D95-ADA7-CD1B-1060-F5170B9341CB}"/>
              </a:ext>
            </a:extLst>
          </p:cNvPr>
          <p:cNvSpPr>
            <a:spLocks noGrp="1"/>
          </p:cNvSpPr>
          <p:nvPr>
            <p:ph type="title"/>
          </p:nvPr>
        </p:nvSpPr>
        <p:spPr/>
        <p:txBody>
          <a:bodyPr/>
          <a:lstStyle/>
          <a:p>
            <a:r>
              <a:rPr lang="en-US" dirty="0">
                <a:solidFill>
                  <a:srgbClr val="374151"/>
                </a:solidFill>
                <a:latin typeface="Söhne"/>
              </a:rPr>
              <a:t>A.2 – classifier with different covariances</a:t>
            </a:r>
            <a:endParaRPr lang="el-GR" dirty="0"/>
          </a:p>
        </p:txBody>
      </p:sp>
      <p:sp>
        <p:nvSpPr>
          <p:cNvPr id="3" name="Θέση περιεχομένου 2">
            <a:extLst>
              <a:ext uri="{FF2B5EF4-FFF2-40B4-BE49-F238E27FC236}">
                <a16:creationId xmlns:a16="http://schemas.microsoft.com/office/drawing/2014/main" id="{D0FEAB77-8710-58A5-C81C-01A1B98DA045}"/>
              </a:ext>
            </a:extLst>
          </p:cNvPr>
          <p:cNvSpPr>
            <a:spLocks noGrp="1"/>
          </p:cNvSpPr>
          <p:nvPr>
            <p:ph sz="half" idx="1"/>
          </p:nvPr>
        </p:nvSpPr>
        <p:spPr>
          <a:xfrm>
            <a:off x="581193" y="2228003"/>
            <a:ext cx="5607226" cy="3782180"/>
          </a:xfrm>
        </p:spPr>
        <p:txBody>
          <a:bodyPr>
            <a:normAutofit/>
          </a:bodyPr>
          <a:lstStyle/>
          <a:p>
            <a:pPr algn="l">
              <a:buFont typeface="Arial" panose="020B0604020202020204" pitchFamily="34" charset="0"/>
              <a:buChar char="•"/>
            </a:pPr>
            <a:r>
              <a:rPr lang="en-US" b="1" i="0" dirty="0">
                <a:solidFill>
                  <a:srgbClr val="374151"/>
                </a:solidFill>
                <a:effectLst/>
                <a:latin typeface="Söhne"/>
              </a:rPr>
              <a:t>Classifier Type:</a:t>
            </a:r>
            <a:r>
              <a:rPr lang="en-US" b="0" i="0" dirty="0">
                <a:solidFill>
                  <a:srgbClr val="374151"/>
                </a:solidFill>
                <a:effectLst/>
                <a:latin typeface="Söhne"/>
              </a:rPr>
              <a:t> </a:t>
            </a:r>
            <a:r>
              <a:rPr lang="fr-FR" b="0" i="0" dirty="0" err="1">
                <a:solidFill>
                  <a:srgbClr val="374151"/>
                </a:solidFill>
                <a:effectLst/>
                <a:latin typeface="Söhne"/>
              </a:rPr>
              <a:t>Quadratic</a:t>
            </a:r>
            <a:r>
              <a:rPr lang="fr-FR" b="0" i="0" dirty="0">
                <a:solidFill>
                  <a:srgbClr val="374151"/>
                </a:solidFill>
                <a:effectLst/>
                <a:latin typeface="Söhne"/>
              </a:rPr>
              <a:t> Discriminant </a:t>
            </a:r>
            <a:r>
              <a:rPr lang="fr-FR" b="0" i="0" dirty="0" err="1">
                <a:solidFill>
                  <a:srgbClr val="374151"/>
                </a:solidFill>
                <a:effectLst/>
                <a:latin typeface="Söhne"/>
              </a:rPr>
              <a:t>Analysis</a:t>
            </a:r>
            <a:r>
              <a:rPr lang="fr-FR" b="0" i="0" dirty="0">
                <a:solidFill>
                  <a:srgbClr val="374151"/>
                </a:solidFill>
                <a:effectLst/>
                <a:latin typeface="Söhne"/>
              </a:rPr>
              <a:t> (QDA) </a:t>
            </a:r>
          </a:p>
          <a:p>
            <a:pPr algn="l">
              <a:buFont typeface="Arial" panose="020B0604020202020204" pitchFamily="34" charset="0"/>
              <a:buChar char="•"/>
            </a:pPr>
            <a:r>
              <a:rPr lang="en-US" b="1" i="0" dirty="0">
                <a:solidFill>
                  <a:srgbClr val="374151"/>
                </a:solidFill>
                <a:effectLst/>
                <a:latin typeface="Söhne"/>
              </a:rPr>
              <a:t>Assumption:</a:t>
            </a:r>
            <a:r>
              <a:rPr lang="en-US" b="0" i="0" dirty="0">
                <a:solidFill>
                  <a:srgbClr val="374151"/>
                </a:solidFill>
                <a:effectLst/>
                <a:latin typeface="Söhne"/>
              </a:rPr>
              <a:t> Different covariance matrix for all classes.</a:t>
            </a:r>
          </a:p>
          <a:p>
            <a:pPr algn="l">
              <a:buFont typeface="Arial" panose="020B0604020202020204" pitchFamily="34" charset="0"/>
              <a:buChar char="•"/>
            </a:pPr>
            <a:r>
              <a:rPr lang="en-US" b="1" i="0" dirty="0">
                <a:solidFill>
                  <a:srgbClr val="374151"/>
                </a:solidFill>
                <a:effectLst/>
                <a:latin typeface="Söhne"/>
              </a:rPr>
              <a:t>Training:</a:t>
            </a:r>
            <a:r>
              <a:rPr lang="en-US" b="0" i="0" dirty="0">
                <a:solidFill>
                  <a:srgbClr val="374151"/>
                </a:solidFill>
                <a:effectLst/>
                <a:latin typeface="Söhne"/>
              </a:rPr>
              <a:t> Fit the classifier with the training data.</a:t>
            </a:r>
          </a:p>
          <a:p>
            <a:pPr algn="l">
              <a:buFont typeface="Arial" panose="020B0604020202020204" pitchFamily="34" charset="0"/>
              <a:buChar char="•"/>
            </a:pPr>
            <a:r>
              <a:rPr lang="en-US" b="1" i="0" dirty="0">
                <a:solidFill>
                  <a:srgbClr val="374151"/>
                </a:solidFill>
                <a:effectLst/>
                <a:latin typeface="Söhne"/>
              </a:rPr>
              <a:t>Predictions:</a:t>
            </a:r>
            <a:r>
              <a:rPr lang="en-US" b="0" i="0" dirty="0">
                <a:solidFill>
                  <a:srgbClr val="374151"/>
                </a:solidFill>
                <a:effectLst/>
                <a:latin typeface="Söhne"/>
              </a:rPr>
              <a:t> Use the trained classifier to make predictions on the test set.</a:t>
            </a:r>
          </a:p>
          <a:p>
            <a:pPr algn="l">
              <a:buFont typeface="Arial" panose="020B0604020202020204" pitchFamily="34" charset="0"/>
              <a:buChar char="•"/>
            </a:pPr>
            <a:r>
              <a:rPr lang="en-US" b="1" i="0" dirty="0">
                <a:solidFill>
                  <a:srgbClr val="374151"/>
                </a:solidFill>
                <a:effectLst/>
                <a:latin typeface="Söhne"/>
              </a:rPr>
              <a:t>Error Calculation:</a:t>
            </a:r>
            <a:r>
              <a:rPr lang="en-US" b="0" i="0" dirty="0">
                <a:solidFill>
                  <a:srgbClr val="374151"/>
                </a:solidFill>
                <a:effectLst/>
                <a:latin typeface="Söhne"/>
              </a:rPr>
              <a:t> Calculate the mean error by comparing the predicted labels with the true labels. Utilize the accuracy score as the error metric.</a:t>
            </a:r>
          </a:p>
          <a:p>
            <a:pPr algn="l">
              <a:buFont typeface="Arial" panose="020B0604020202020204" pitchFamily="34" charset="0"/>
              <a:buChar char="•"/>
            </a:pPr>
            <a:r>
              <a:rPr lang="en-US" b="1" i="0" dirty="0">
                <a:solidFill>
                  <a:srgbClr val="374151"/>
                </a:solidFill>
                <a:effectLst/>
                <a:latin typeface="Söhne"/>
              </a:rPr>
              <a:t>Result Display:</a:t>
            </a:r>
            <a:r>
              <a:rPr lang="en-US" b="0" i="0" dirty="0">
                <a:solidFill>
                  <a:srgbClr val="374151"/>
                </a:solidFill>
                <a:effectLst/>
                <a:latin typeface="Söhne"/>
              </a:rPr>
              <a:t> Print and store the mean error for the case of the same covariance matrix.</a:t>
            </a:r>
          </a:p>
        </p:txBody>
      </p:sp>
      <p:pic>
        <p:nvPicPr>
          <p:cNvPr id="8" name="Θέση περιεχομένου 7">
            <a:extLst>
              <a:ext uri="{FF2B5EF4-FFF2-40B4-BE49-F238E27FC236}">
                <a16:creationId xmlns:a16="http://schemas.microsoft.com/office/drawing/2014/main" id="{8B4C48C9-87A6-A9EF-9375-7CA85DEE8CEE}"/>
              </a:ext>
            </a:extLst>
          </p:cNvPr>
          <p:cNvPicPr>
            <a:picLocks noGrp="1" noChangeAspect="1"/>
          </p:cNvPicPr>
          <p:nvPr>
            <p:ph sz="half" idx="2"/>
          </p:nvPr>
        </p:nvPicPr>
        <p:blipFill>
          <a:blip r:embed="rId2"/>
          <a:stretch>
            <a:fillRect/>
          </a:stretch>
        </p:blipFill>
        <p:spPr>
          <a:xfrm>
            <a:off x="6286073" y="2742969"/>
            <a:ext cx="5422900" cy="2601228"/>
          </a:xfrm>
        </p:spPr>
      </p:pic>
    </p:spTree>
    <p:extLst>
      <p:ext uri="{BB962C8B-B14F-4D97-AF65-F5344CB8AC3E}">
        <p14:creationId xmlns:p14="http://schemas.microsoft.com/office/powerpoint/2010/main" val="427331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952B904-DB8D-1DF2-D2B3-8BF70DA88ECD}"/>
              </a:ext>
            </a:extLst>
          </p:cNvPr>
          <p:cNvSpPr>
            <a:spLocks noGrp="1"/>
          </p:cNvSpPr>
          <p:nvPr>
            <p:ph type="title"/>
          </p:nvPr>
        </p:nvSpPr>
        <p:spPr/>
        <p:txBody>
          <a:bodyPr/>
          <a:lstStyle/>
          <a:p>
            <a:r>
              <a:rPr lang="en-US" dirty="0">
                <a:solidFill>
                  <a:srgbClr val="374151"/>
                </a:solidFill>
                <a:latin typeface="Söhne"/>
              </a:rPr>
              <a:t>A.3 - Function</a:t>
            </a:r>
            <a:endParaRPr lang="el-GR" dirty="0"/>
          </a:p>
        </p:txBody>
      </p:sp>
      <p:sp>
        <p:nvSpPr>
          <p:cNvPr id="3" name="Θέση περιεχομένου 2">
            <a:extLst>
              <a:ext uri="{FF2B5EF4-FFF2-40B4-BE49-F238E27FC236}">
                <a16:creationId xmlns:a16="http://schemas.microsoft.com/office/drawing/2014/main" id="{5FF42650-C10F-731D-C565-DC546EEB4136}"/>
              </a:ext>
            </a:extLst>
          </p:cNvPr>
          <p:cNvSpPr>
            <a:spLocks noGrp="1"/>
          </p:cNvSpPr>
          <p:nvPr>
            <p:ph sz="half" idx="1"/>
          </p:nvPr>
        </p:nvSpPr>
        <p:spPr>
          <a:xfrm>
            <a:off x="581193" y="2228003"/>
            <a:ext cx="5607224" cy="3633047"/>
          </a:xfrm>
        </p:spPr>
        <p:txBody>
          <a:bodyPr>
            <a:normAutofit fontScale="92500" lnSpcReduction="20000"/>
          </a:bodyPr>
          <a:lstStyle/>
          <a:p>
            <a:r>
              <a:rPr lang="en-US" b="1" dirty="0"/>
              <a:t>Function Purpose</a:t>
            </a:r>
            <a:r>
              <a:rPr lang="en-US" dirty="0"/>
              <a:t>: Define a function to plot decision regions and mark misclassified points.</a:t>
            </a:r>
          </a:p>
          <a:p>
            <a:r>
              <a:rPr lang="en-US" b="1" dirty="0"/>
              <a:t>Input Parameters</a:t>
            </a:r>
            <a:r>
              <a:rPr lang="en-US" dirty="0"/>
              <a:t>:</a:t>
            </a:r>
          </a:p>
          <a:p>
            <a:pPr marL="0" indent="0">
              <a:lnSpc>
                <a:spcPct val="80000"/>
              </a:lnSpc>
              <a:buNone/>
            </a:pPr>
            <a:r>
              <a:rPr lang="en-US" dirty="0"/>
              <a:t>	</a:t>
            </a:r>
            <a:r>
              <a:rPr lang="en-US" sz="1500" u="sng" dirty="0"/>
              <a:t>X</a:t>
            </a:r>
            <a:r>
              <a:rPr lang="en-US" sz="1500" dirty="0"/>
              <a:t>: Feature matrix (2D),</a:t>
            </a:r>
          </a:p>
          <a:p>
            <a:pPr marL="0" indent="0">
              <a:lnSpc>
                <a:spcPct val="80000"/>
              </a:lnSpc>
              <a:buNone/>
            </a:pPr>
            <a:r>
              <a:rPr lang="en-US" sz="1500" dirty="0"/>
              <a:t>	</a:t>
            </a:r>
            <a:r>
              <a:rPr lang="en-US" sz="1500" u="sng" dirty="0"/>
              <a:t>y</a:t>
            </a:r>
            <a:r>
              <a:rPr lang="en-US" sz="1500" dirty="0"/>
              <a:t>: True labels,</a:t>
            </a:r>
          </a:p>
          <a:p>
            <a:pPr marL="0" indent="0">
              <a:lnSpc>
                <a:spcPct val="80000"/>
              </a:lnSpc>
              <a:buNone/>
            </a:pPr>
            <a:r>
              <a:rPr lang="en-US" sz="1500" dirty="0"/>
              <a:t>	</a:t>
            </a:r>
            <a:r>
              <a:rPr lang="en-US" sz="1500" u="sng" dirty="0"/>
              <a:t>classifier</a:t>
            </a:r>
            <a:r>
              <a:rPr lang="en-US" sz="1500" dirty="0"/>
              <a:t>: Trained classifier or distribution models,</a:t>
            </a:r>
          </a:p>
          <a:p>
            <a:pPr marL="0" indent="0">
              <a:lnSpc>
                <a:spcPct val="80000"/>
              </a:lnSpc>
              <a:buNone/>
            </a:pPr>
            <a:r>
              <a:rPr lang="en-US" sz="1500" dirty="0"/>
              <a:t>	</a:t>
            </a:r>
            <a:r>
              <a:rPr lang="en-US" sz="1500" u="sng" dirty="0"/>
              <a:t>predictions</a:t>
            </a:r>
            <a:r>
              <a:rPr lang="en-US" sz="1500" dirty="0"/>
              <a:t>: Predictions made by the classifier,</a:t>
            </a:r>
          </a:p>
          <a:p>
            <a:pPr marL="0" indent="0">
              <a:lnSpc>
                <a:spcPct val="80000"/>
              </a:lnSpc>
              <a:buNone/>
            </a:pPr>
            <a:r>
              <a:rPr lang="en-US" sz="1500" dirty="0"/>
              <a:t>	</a:t>
            </a:r>
            <a:r>
              <a:rPr lang="en-US" sz="1500" u="sng" dirty="0"/>
              <a:t>title</a:t>
            </a:r>
            <a:r>
              <a:rPr lang="en-US" sz="1500" dirty="0"/>
              <a:t>: Title for the plot,</a:t>
            </a:r>
          </a:p>
          <a:p>
            <a:pPr marL="0" indent="0">
              <a:lnSpc>
                <a:spcPct val="80000"/>
              </a:lnSpc>
              <a:buNone/>
            </a:pPr>
            <a:r>
              <a:rPr lang="en-US" sz="1500" dirty="0"/>
              <a:t>	</a:t>
            </a:r>
            <a:r>
              <a:rPr lang="en-US" sz="1500" u="sng" dirty="0"/>
              <a:t>resolution</a:t>
            </a:r>
            <a:r>
              <a:rPr lang="en-US" sz="1500" dirty="0"/>
              <a:t>: Step size in the mesh for decision region plotting.</a:t>
            </a:r>
          </a:p>
          <a:p>
            <a:r>
              <a:rPr lang="en-US" b="1" dirty="0" err="1"/>
              <a:t>Meshgrid</a:t>
            </a:r>
            <a:r>
              <a:rPr lang="en-US" b="1" dirty="0"/>
              <a:t> Creation</a:t>
            </a:r>
            <a:r>
              <a:rPr lang="en-US" dirty="0"/>
              <a:t>: Generate a </a:t>
            </a:r>
            <a:r>
              <a:rPr lang="en-US" dirty="0" err="1"/>
              <a:t>meshgrid</a:t>
            </a:r>
            <a:r>
              <a:rPr lang="en-US" dirty="0"/>
              <a:t> based on feature ranges and the specified resolution.</a:t>
            </a:r>
          </a:p>
          <a:p>
            <a:r>
              <a:rPr lang="en-US" b="1" i="0" dirty="0">
                <a:solidFill>
                  <a:srgbClr val="374151"/>
                </a:solidFill>
                <a:effectLst/>
                <a:latin typeface="Söhne"/>
              </a:rPr>
              <a:t>Decision Regions Plotting:</a:t>
            </a:r>
            <a:r>
              <a:rPr lang="en-US" b="0" i="0" dirty="0">
                <a:solidFill>
                  <a:srgbClr val="374151"/>
                </a:solidFill>
                <a:effectLst/>
                <a:latin typeface="Söhne"/>
              </a:rPr>
              <a:t> Use the classifier to predict classes for </a:t>
            </a:r>
            <a:r>
              <a:rPr lang="en-US" b="0" i="0" dirty="0" err="1">
                <a:solidFill>
                  <a:srgbClr val="374151"/>
                </a:solidFill>
                <a:effectLst/>
                <a:latin typeface="Söhne"/>
              </a:rPr>
              <a:t>meshgrid</a:t>
            </a:r>
            <a:r>
              <a:rPr lang="en-US" b="0" i="0" dirty="0">
                <a:solidFill>
                  <a:srgbClr val="374151"/>
                </a:solidFill>
                <a:effectLst/>
                <a:latin typeface="Söhne"/>
              </a:rPr>
              <a:t> points.</a:t>
            </a:r>
          </a:p>
        </p:txBody>
      </p:sp>
      <p:pic>
        <p:nvPicPr>
          <p:cNvPr id="8" name="Θέση περιεχομένου 7">
            <a:extLst>
              <a:ext uri="{FF2B5EF4-FFF2-40B4-BE49-F238E27FC236}">
                <a16:creationId xmlns:a16="http://schemas.microsoft.com/office/drawing/2014/main" id="{4A6ADA56-F2E1-8E86-7D0C-359AB9B39EEE}"/>
              </a:ext>
            </a:extLst>
          </p:cNvPr>
          <p:cNvPicPr>
            <a:picLocks noGrp="1" noChangeAspect="1"/>
          </p:cNvPicPr>
          <p:nvPr>
            <p:ph sz="half" idx="2"/>
          </p:nvPr>
        </p:nvPicPr>
        <p:blipFill>
          <a:blip r:embed="rId2"/>
          <a:stretch>
            <a:fillRect/>
          </a:stretch>
        </p:blipFill>
        <p:spPr>
          <a:xfrm>
            <a:off x="6188075" y="2235366"/>
            <a:ext cx="5422900" cy="3617581"/>
          </a:xfrm>
        </p:spPr>
      </p:pic>
    </p:spTree>
    <p:extLst>
      <p:ext uri="{BB962C8B-B14F-4D97-AF65-F5344CB8AC3E}">
        <p14:creationId xmlns:p14="http://schemas.microsoft.com/office/powerpoint/2010/main" val="1719543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E58FB43-A825-3634-F34C-55176E3DE24B}"/>
              </a:ext>
            </a:extLst>
          </p:cNvPr>
          <p:cNvSpPr>
            <a:spLocks noGrp="1"/>
          </p:cNvSpPr>
          <p:nvPr>
            <p:ph type="title"/>
          </p:nvPr>
        </p:nvSpPr>
        <p:spPr/>
        <p:txBody>
          <a:bodyPr/>
          <a:lstStyle/>
          <a:p>
            <a:r>
              <a:rPr lang="en-US" dirty="0">
                <a:solidFill>
                  <a:srgbClr val="374151"/>
                </a:solidFill>
                <a:latin typeface="Söhne"/>
              </a:rPr>
              <a:t>A.3 - Function</a:t>
            </a:r>
            <a:endParaRPr lang="el-GR" dirty="0"/>
          </a:p>
        </p:txBody>
      </p:sp>
      <p:sp>
        <p:nvSpPr>
          <p:cNvPr id="3" name="Θέση περιεχομένου 2">
            <a:extLst>
              <a:ext uri="{FF2B5EF4-FFF2-40B4-BE49-F238E27FC236}">
                <a16:creationId xmlns:a16="http://schemas.microsoft.com/office/drawing/2014/main" id="{D6104AAE-412E-7AC8-5DD9-1D5DE6B67A55}"/>
              </a:ext>
            </a:extLst>
          </p:cNvPr>
          <p:cNvSpPr>
            <a:spLocks noGrp="1"/>
          </p:cNvSpPr>
          <p:nvPr>
            <p:ph sz="half" idx="1"/>
          </p:nvPr>
        </p:nvSpPr>
        <p:spPr/>
        <p:txBody>
          <a:bodyPr>
            <a:normAutofit fontScale="92500" lnSpcReduction="20000"/>
          </a:bodyPr>
          <a:lstStyle/>
          <a:p>
            <a:r>
              <a:rPr lang="en-US" b="1" i="0" dirty="0">
                <a:solidFill>
                  <a:srgbClr val="374151"/>
                </a:solidFill>
                <a:effectLst/>
                <a:latin typeface="Söhne"/>
              </a:rPr>
              <a:t>Background Plotting:</a:t>
            </a:r>
            <a:r>
              <a:rPr lang="en-US" b="0" i="0" dirty="0">
                <a:solidFill>
                  <a:srgbClr val="374151"/>
                </a:solidFill>
                <a:effectLst/>
                <a:latin typeface="Söhne"/>
              </a:rPr>
              <a:t> Fill decision regions with distinct colors.</a:t>
            </a:r>
          </a:p>
          <a:p>
            <a:r>
              <a:rPr lang="en-US" b="1" i="0" dirty="0">
                <a:solidFill>
                  <a:srgbClr val="374151"/>
                </a:solidFill>
                <a:effectLst/>
                <a:latin typeface="Söhne"/>
              </a:rPr>
              <a:t>Scatter Plot:</a:t>
            </a:r>
            <a:r>
              <a:rPr lang="en-US" b="0" i="0" dirty="0">
                <a:solidFill>
                  <a:srgbClr val="374151"/>
                </a:solidFill>
                <a:effectLst/>
                <a:latin typeface="Söhne"/>
              </a:rPr>
              <a:t> Display test points with predicted class colors.</a:t>
            </a:r>
          </a:p>
          <a:p>
            <a:r>
              <a:rPr lang="en-US" b="1" i="0" dirty="0">
                <a:solidFill>
                  <a:srgbClr val="374151"/>
                </a:solidFill>
                <a:effectLst/>
                <a:latin typeface="Söhne"/>
              </a:rPr>
              <a:t>Misclassified Points:</a:t>
            </a:r>
            <a:r>
              <a:rPr lang="en-US" b="0" i="0" dirty="0">
                <a:solidFill>
                  <a:srgbClr val="374151"/>
                </a:solidFill>
                <a:effectLst/>
                <a:latin typeface="Söhne"/>
              </a:rPr>
              <a:t> Identify and mark misclassified points with a red 'x'.</a:t>
            </a:r>
          </a:p>
          <a:p>
            <a:r>
              <a:rPr lang="en-US" b="1" i="0" dirty="0">
                <a:solidFill>
                  <a:srgbClr val="374151"/>
                </a:solidFill>
                <a:effectLst/>
                <a:latin typeface="Söhne"/>
              </a:rPr>
              <a:t>Legend and Labels:</a:t>
            </a:r>
            <a:r>
              <a:rPr lang="en-US" b="0" i="0" dirty="0">
                <a:solidFill>
                  <a:srgbClr val="374151"/>
                </a:solidFill>
                <a:effectLst/>
                <a:latin typeface="Söhne"/>
              </a:rPr>
              <a:t> Include a legend with the title and mean error information.</a:t>
            </a:r>
          </a:p>
          <a:p>
            <a:r>
              <a:rPr lang="en-US" b="1" i="0" dirty="0">
                <a:solidFill>
                  <a:srgbClr val="374151"/>
                </a:solidFill>
                <a:effectLst/>
                <a:latin typeface="Söhne"/>
              </a:rPr>
              <a:t>Mean Error Calculation:</a:t>
            </a:r>
            <a:r>
              <a:rPr lang="en-US" b="0" i="0" dirty="0">
                <a:solidFill>
                  <a:srgbClr val="374151"/>
                </a:solidFill>
                <a:effectLst/>
                <a:latin typeface="Söhne"/>
              </a:rPr>
              <a:t> Calculate mean error by comparing true labels with predictions.</a:t>
            </a:r>
          </a:p>
          <a:p>
            <a:r>
              <a:rPr lang="en-US" b="1" i="0" dirty="0">
                <a:solidFill>
                  <a:srgbClr val="374151"/>
                </a:solidFill>
                <a:effectLst/>
                <a:latin typeface="Söhne"/>
              </a:rPr>
              <a:t>Plot Title:</a:t>
            </a:r>
            <a:r>
              <a:rPr lang="en-US" b="0" i="0" dirty="0">
                <a:solidFill>
                  <a:srgbClr val="374151"/>
                </a:solidFill>
                <a:effectLst/>
                <a:latin typeface="Söhne"/>
              </a:rPr>
              <a:t> Set the plot title to include test set details, decision regions, and mean error.</a:t>
            </a:r>
          </a:p>
          <a:p>
            <a:r>
              <a:rPr lang="en-US" b="1" i="0" dirty="0">
                <a:solidFill>
                  <a:srgbClr val="374151"/>
                </a:solidFill>
                <a:effectLst/>
                <a:latin typeface="Söhne"/>
              </a:rPr>
              <a:t>Display Plot:</a:t>
            </a:r>
            <a:r>
              <a:rPr lang="en-US" b="0" i="0" dirty="0">
                <a:solidFill>
                  <a:srgbClr val="374151"/>
                </a:solidFill>
                <a:effectLst/>
                <a:latin typeface="Söhne"/>
              </a:rPr>
              <a:t> Show the generated plot.</a:t>
            </a:r>
          </a:p>
        </p:txBody>
      </p:sp>
      <p:pic>
        <p:nvPicPr>
          <p:cNvPr id="10" name="Θέση περιεχομένου 9">
            <a:extLst>
              <a:ext uri="{FF2B5EF4-FFF2-40B4-BE49-F238E27FC236}">
                <a16:creationId xmlns:a16="http://schemas.microsoft.com/office/drawing/2014/main" id="{B757DAFA-21A7-C69C-45DD-70AF637E3BE7}"/>
              </a:ext>
            </a:extLst>
          </p:cNvPr>
          <p:cNvPicPr>
            <a:picLocks noGrp="1" noChangeAspect="1"/>
          </p:cNvPicPr>
          <p:nvPr>
            <p:ph sz="half" idx="2"/>
          </p:nvPr>
        </p:nvPicPr>
        <p:blipFill>
          <a:blip r:embed="rId2"/>
          <a:stretch>
            <a:fillRect/>
          </a:stretch>
        </p:blipFill>
        <p:spPr>
          <a:xfrm>
            <a:off x="6737087" y="2227263"/>
            <a:ext cx="4950088" cy="4159095"/>
          </a:xfrm>
        </p:spPr>
      </p:pic>
    </p:spTree>
    <p:extLst>
      <p:ext uri="{BB962C8B-B14F-4D97-AF65-F5344CB8AC3E}">
        <p14:creationId xmlns:p14="http://schemas.microsoft.com/office/powerpoint/2010/main" val="3336318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42BD57F-71D9-BC54-2B97-655B8A07044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p:blipFill>
        <p:spPr bwMode="auto">
          <a:xfrm>
            <a:off x="1885061" y="620713"/>
            <a:ext cx="8421877" cy="6169025"/>
          </a:xfrm>
          <a:prstGeom prst="rect">
            <a:avLst/>
          </a:prstGeom>
          <a:solidFill>
            <a:srgbClr val="FFFFFF"/>
          </a:solidFill>
        </p:spPr>
      </p:pic>
    </p:spTree>
    <p:extLst>
      <p:ext uri="{BB962C8B-B14F-4D97-AF65-F5344CB8AC3E}">
        <p14:creationId xmlns:p14="http://schemas.microsoft.com/office/powerpoint/2010/main" val="2359140572"/>
      </p:ext>
    </p:extLst>
  </p:cSld>
  <p:clrMapOvr>
    <a:masterClrMapping/>
  </p:clrMapOvr>
</p:sld>
</file>

<file path=ppt/theme/theme1.xml><?xml version="1.0" encoding="utf-8"?>
<a:theme xmlns:a="http://schemas.openxmlformats.org/drawingml/2006/main" name="Μέρισμα">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5199_TF45205285.potx" id="{827CCA5A-1538-41F7-8867-2890C02AFAB9}" vid="{DA73A092-F822-46FF-9938-45D585634748}"/>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http://schemas.microsoft.com/office/2006/metadata/properties"/>
    <ds:schemaRef ds:uri="http://www.w3.org/XML/1998/namespace"/>
    <ds:schemaRef ds:uri="16c05727-aa75-4e4a-9b5f-8a80a116589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Σχεδίαση μερίσματος</Template>
  <TotalTime>4126</TotalTime>
  <Words>3951</Words>
  <Application>Microsoft Office PowerPoint</Application>
  <PresentationFormat>Ευρεία οθόνη</PresentationFormat>
  <Paragraphs>443</Paragraphs>
  <Slides>44</Slides>
  <Notes>1</Notes>
  <HiddenSlides>0</HiddenSlides>
  <MMClips>0</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44</vt:i4>
      </vt:variant>
    </vt:vector>
  </HeadingPairs>
  <TitlesOfParts>
    <vt:vector size="54" baseType="lpstr">
      <vt:lpstr>Arial</vt:lpstr>
      <vt:lpstr>Calibri</vt:lpstr>
      <vt:lpstr>Corbel</vt:lpstr>
      <vt:lpstr>Gill Sans MT</vt:lpstr>
      <vt:lpstr>Nunito</vt:lpstr>
      <vt:lpstr>Söhne</vt:lpstr>
      <vt:lpstr>Studio-Feixen-Sans</vt:lpstr>
      <vt:lpstr>Wingdings</vt:lpstr>
      <vt:lpstr>Wingdings 2</vt:lpstr>
      <vt:lpstr>Μέρισμα</vt:lpstr>
      <vt:lpstr>Pattern recognition</vt:lpstr>
      <vt:lpstr>                      Data Overview</vt:lpstr>
      <vt:lpstr>Imports and preprocessing</vt:lpstr>
      <vt:lpstr>A. Bayesian Classifier with Maximum Likelihood Estimation</vt:lpstr>
      <vt:lpstr>A.1 - classifier with same covariance</vt:lpstr>
      <vt:lpstr>A.2 – classifier with different covariances</vt:lpstr>
      <vt:lpstr>A.3 - Function</vt:lpstr>
      <vt:lpstr>A.3 - Function</vt:lpstr>
      <vt:lpstr>Παρουσίαση του PowerPoint</vt:lpstr>
      <vt:lpstr>Παρουσίαση του PowerPoint</vt:lpstr>
      <vt:lpstr>a.3 - results </vt:lpstr>
      <vt:lpstr>b. k-nn classifier</vt:lpstr>
      <vt:lpstr>B.1 – create K-NN CLASSIFIER</vt:lpstr>
      <vt:lpstr>B.2 – plot the test dataset</vt:lpstr>
      <vt:lpstr>b.3 – plot classifiers with different # of neighbors</vt:lpstr>
      <vt:lpstr>Παρουσίαση του PowerPoint</vt:lpstr>
      <vt:lpstr>b.3 – plot classifiers with different # of neighbors</vt:lpstr>
      <vt:lpstr>c. Svm classifiers</vt:lpstr>
      <vt:lpstr>c.1 – linear svm </vt:lpstr>
      <vt:lpstr>c.2 – rbf svm </vt:lpstr>
      <vt:lpstr>c.2 – rbf svm </vt:lpstr>
      <vt:lpstr>c.2 – rbf svm results</vt:lpstr>
      <vt:lpstr>c.3 – rbf svm visualizing results</vt:lpstr>
      <vt:lpstr>C. conclusion</vt:lpstr>
      <vt:lpstr>                      D. data Overview</vt:lpstr>
      <vt:lpstr>d.1 NAIVE BAYES CLASSIFIER</vt:lpstr>
      <vt:lpstr>d.2 logistic regression</vt:lpstr>
      <vt:lpstr>d.2 logistic regression - Hyperparameter Tuning</vt:lpstr>
      <vt:lpstr>d.3 K-NEAREST NEIGHBORS (KNN) CLASSIFIER</vt:lpstr>
      <vt:lpstr>d.3 Knn - Hyperparameter Tuning</vt:lpstr>
      <vt:lpstr>D.4 SUPPORT VECTOR MACHINE</vt:lpstr>
      <vt:lpstr>D.4 SVM - Hyperparameter Tuning</vt:lpstr>
      <vt:lpstr>d.5 MULTIPLAYER PERCEPTRON (MLP) CLASSIFIER</vt:lpstr>
      <vt:lpstr>d.5 mlp - Hyperparameter Tuning</vt:lpstr>
      <vt:lpstr>D.6 Random forest classifier</vt:lpstr>
      <vt:lpstr>D.6 Random forest - Hyperparameter Tuning</vt:lpstr>
      <vt:lpstr>d.7 XGBoost</vt:lpstr>
      <vt:lpstr>d.7 XGBoost - Hyperparameter Tuning</vt:lpstr>
      <vt:lpstr>D.8 VOTING CLASSIFIER</vt:lpstr>
      <vt:lpstr>d.8 VOTING CLASSIFIER</vt:lpstr>
      <vt:lpstr>d.9 stacking</vt:lpstr>
      <vt:lpstr>d.10 bagged decision trees</vt:lpstr>
      <vt:lpstr>Παρουσίαση του PowerPoint</vt:lpstr>
      <vt:lpstr>     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dc:title>
  <dc:creator>Seraina Kytili</dc:creator>
  <cp:lastModifiedBy>Seraina Kytili</cp:lastModifiedBy>
  <cp:revision>4</cp:revision>
  <dcterms:created xsi:type="dcterms:W3CDTF">2023-12-14T21:31:40Z</dcterms:created>
  <dcterms:modified xsi:type="dcterms:W3CDTF">2024-01-05T16:55:28Z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